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41"/>
  </p:notesMasterIdLst>
  <p:handoutMasterIdLst>
    <p:handoutMasterId r:id="rId42"/>
  </p:handoutMasterIdLst>
  <p:sldIdLst>
    <p:sldId id="256" r:id="rId3"/>
    <p:sldId id="308" r:id="rId4"/>
    <p:sldId id="375" r:id="rId5"/>
    <p:sldId id="323" r:id="rId6"/>
    <p:sldId id="258" r:id="rId7"/>
    <p:sldId id="260" r:id="rId8"/>
    <p:sldId id="400" r:id="rId9"/>
    <p:sldId id="349" r:id="rId10"/>
    <p:sldId id="350" r:id="rId11"/>
    <p:sldId id="333" r:id="rId12"/>
    <p:sldId id="334" r:id="rId13"/>
    <p:sldId id="335" r:id="rId14"/>
    <p:sldId id="336" r:id="rId15"/>
    <p:sldId id="337" r:id="rId16"/>
    <p:sldId id="359" r:id="rId17"/>
    <p:sldId id="360" r:id="rId18"/>
    <p:sldId id="361" r:id="rId19"/>
    <p:sldId id="363" r:id="rId20"/>
    <p:sldId id="362" r:id="rId21"/>
    <p:sldId id="401" r:id="rId22"/>
    <p:sldId id="324" r:id="rId23"/>
    <p:sldId id="365" r:id="rId24"/>
    <p:sldId id="326" r:id="rId25"/>
    <p:sldId id="366" r:id="rId26"/>
    <p:sldId id="328" r:id="rId27"/>
    <p:sldId id="402" r:id="rId28"/>
    <p:sldId id="329" r:id="rId29"/>
    <p:sldId id="330" r:id="rId30"/>
    <p:sldId id="331" r:id="rId31"/>
    <p:sldId id="367" r:id="rId32"/>
    <p:sldId id="368" r:id="rId33"/>
    <p:sldId id="332" r:id="rId34"/>
    <p:sldId id="403" r:id="rId35"/>
    <p:sldId id="374" r:id="rId36"/>
    <p:sldId id="369" r:id="rId37"/>
    <p:sldId id="371" r:id="rId38"/>
    <p:sldId id="372" r:id="rId39"/>
    <p:sldId id="289" r:id="rId40"/>
  </p:sldIdLst>
  <p:sldSz cx="10688638" cy="7562850"/>
  <p:notesSz cx="6858000" cy="9144000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CAE08D"/>
    <a:srgbClr val="F1AE91"/>
    <a:srgbClr val="7FBBDB"/>
    <a:srgbClr val="BAD76B"/>
    <a:srgbClr val="F1C45E"/>
    <a:srgbClr val="ED9670"/>
    <a:srgbClr val="59A6D1"/>
    <a:srgbClr val="DA656F"/>
    <a:srgbClr val="C61222"/>
    <a:srgbClr val="00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73717" autoAdjust="0"/>
  </p:normalViewPr>
  <p:slideViewPr>
    <p:cSldViewPr snapToGrid="0" snapToObjects="1">
      <p:cViewPr varScale="1">
        <p:scale>
          <a:sx n="43" d="100"/>
          <a:sy n="43" d="100"/>
        </p:scale>
        <p:origin x="-1024" y="-104"/>
      </p:cViewPr>
      <p:guideLst>
        <p:guide orient="horz" pos="1450"/>
        <p:guide orient="horz" pos="3697"/>
        <p:guide orient="horz" pos="4050"/>
        <p:guide orient="horz" pos="176"/>
        <p:guide orient="horz" pos="386"/>
        <p:guide orient="horz" pos="1044"/>
        <p:guide orient="horz" pos="3866"/>
        <p:guide pos="6627"/>
        <p:guide pos="2247"/>
        <p:guide pos="6316"/>
        <p:guide pos="114"/>
        <p:guide pos="4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-22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D614F-272F-45C5-892B-E1DF643769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5BF9A0-226B-4502-8486-12E7900040D5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tx2"/>
              </a:solidFill>
            </a:rPr>
            <a:t>wirtschaftlich</a:t>
          </a:r>
          <a:endParaRPr lang="de-DE" sz="2000" dirty="0">
            <a:solidFill>
              <a:schemeClr val="tx2"/>
            </a:solidFill>
          </a:endParaRPr>
        </a:p>
      </dgm:t>
    </dgm:pt>
    <dgm:pt modelId="{A6A6C9F5-4576-4BA2-A091-56ADF49B0426}" type="parTrans" cxnId="{63F425E8-9AB8-488E-BB51-58DAB623144F}">
      <dgm:prSet/>
      <dgm:spPr/>
      <dgm:t>
        <a:bodyPr/>
        <a:lstStyle/>
        <a:p>
          <a:endParaRPr lang="de-DE"/>
        </a:p>
      </dgm:t>
    </dgm:pt>
    <dgm:pt modelId="{400A82FC-6773-4A3D-885E-E988C41DDB84}" type="sibTrans" cxnId="{63F425E8-9AB8-488E-BB51-58DAB623144F}">
      <dgm:prSet/>
      <dgm:spPr/>
      <dgm:t>
        <a:bodyPr/>
        <a:lstStyle/>
        <a:p>
          <a:endParaRPr lang="de-DE"/>
        </a:p>
      </dgm:t>
    </dgm:pt>
    <dgm:pt modelId="{72CF9582-AFD8-4571-8D87-F2F81DBFA824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tx2"/>
              </a:solidFill>
            </a:rPr>
            <a:t>persönlich</a:t>
          </a:r>
          <a:endParaRPr lang="de-DE" sz="2000" dirty="0">
            <a:solidFill>
              <a:schemeClr val="tx2"/>
            </a:solidFill>
          </a:endParaRPr>
        </a:p>
      </dgm:t>
    </dgm:pt>
    <dgm:pt modelId="{11ED5593-1BAF-4E25-831E-46A7647B50F1}" type="parTrans" cxnId="{B25C352D-9E86-4F72-9ADF-938A7E6F3E0F}">
      <dgm:prSet/>
      <dgm:spPr/>
      <dgm:t>
        <a:bodyPr/>
        <a:lstStyle/>
        <a:p>
          <a:endParaRPr lang="de-DE"/>
        </a:p>
      </dgm:t>
    </dgm:pt>
    <dgm:pt modelId="{F2DEE6AF-C16F-4191-84BB-1276069FE04A}" type="sibTrans" cxnId="{B25C352D-9E86-4F72-9ADF-938A7E6F3E0F}">
      <dgm:prSet/>
      <dgm:spPr/>
      <dgm:t>
        <a:bodyPr/>
        <a:lstStyle/>
        <a:p>
          <a:endParaRPr lang="de-DE"/>
        </a:p>
      </dgm:t>
    </dgm:pt>
    <dgm:pt modelId="{2EF3D088-D94F-4947-98BB-B6152E00F70D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tx2"/>
              </a:solidFill>
            </a:rPr>
            <a:t>Patienten</a:t>
          </a:r>
          <a:endParaRPr lang="de-DE" sz="2000" dirty="0">
            <a:solidFill>
              <a:schemeClr val="tx2"/>
            </a:solidFill>
          </a:endParaRPr>
        </a:p>
      </dgm:t>
    </dgm:pt>
    <dgm:pt modelId="{D345D581-F5AF-41D7-A469-5B0DA49F69DB}" type="parTrans" cxnId="{8F433E0D-681B-4738-B6F0-B4C71CD5A135}">
      <dgm:prSet/>
      <dgm:spPr/>
      <dgm:t>
        <a:bodyPr/>
        <a:lstStyle/>
        <a:p>
          <a:endParaRPr lang="de-DE"/>
        </a:p>
      </dgm:t>
    </dgm:pt>
    <dgm:pt modelId="{4FABDAA3-E933-4B1B-94DC-33AE06AD002D}" type="sibTrans" cxnId="{8F433E0D-681B-4738-B6F0-B4C71CD5A135}">
      <dgm:prSet/>
      <dgm:spPr/>
      <dgm:t>
        <a:bodyPr/>
        <a:lstStyle/>
        <a:p>
          <a:endParaRPr lang="de-DE"/>
        </a:p>
      </dgm:t>
    </dgm:pt>
    <dgm:pt modelId="{E2B771FC-1AF7-4091-A116-1254E91BF30F}">
      <dgm:prSet/>
      <dgm:spPr/>
      <dgm:t>
        <a:bodyPr/>
        <a:lstStyle/>
        <a:p>
          <a:endParaRPr lang="de-DE"/>
        </a:p>
      </dgm:t>
    </dgm:pt>
    <dgm:pt modelId="{7C1D017E-D3D3-4D67-BCB7-776289FC9D67}" type="parTrans" cxnId="{08B39975-F2C2-4E19-B39A-2AEC8FB13494}">
      <dgm:prSet/>
      <dgm:spPr/>
      <dgm:t>
        <a:bodyPr/>
        <a:lstStyle/>
        <a:p>
          <a:endParaRPr lang="de-DE"/>
        </a:p>
      </dgm:t>
    </dgm:pt>
    <dgm:pt modelId="{A93AA4C5-EF2E-422E-BB6D-C05CA8200ABB}" type="sibTrans" cxnId="{08B39975-F2C2-4E19-B39A-2AEC8FB13494}">
      <dgm:prSet/>
      <dgm:spPr/>
      <dgm:t>
        <a:bodyPr/>
        <a:lstStyle/>
        <a:p>
          <a:endParaRPr lang="de-DE"/>
        </a:p>
      </dgm:t>
    </dgm:pt>
    <dgm:pt modelId="{DD5B029B-11C6-452B-8B14-17E43F583ABD}">
      <dgm:prSet/>
      <dgm:spPr/>
      <dgm:t>
        <a:bodyPr/>
        <a:lstStyle/>
        <a:p>
          <a:endParaRPr lang="de-DE"/>
        </a:p>
      </dgm:t>
    </dgm:pt>
    <dgm:pt modelId="{FA15C923-BB85-41D3-A110-8884160E331A}" type="parTrans" cxnId="{33C44093-BBF0-4774-87AC-E270BD6674F8}">
      <dgm:prSet/>
      <dgm:spPr/>
      <dgm:t>
        <a:bodyPr/>
        <a:lstStyle/>
        <a:p>
          <a:endParaRPr lang="de-DE"/>
        </a:p>
      </dgm:t>
    </dgm:pt>
    <dgm:pt modelId="{43CB75D7-D280-4661-B812-B679B4628F8F}" type="sibTrans" cxnId="{33C44093-BBF0-4774-87AC-E270BD6674F8}">
      <dgm:prSet/>
      <dgm:spPr/>
      <dgm:t>
        <a:bodyPr/>
        <a:lstStyle/>
        <a:p>
          <a:endParaRPr lang="de-DE"/>
        </a:p>
      </dgm:t>
    </dgm:pt>
    <dgm:pt modelId="{B6BBCBB8-724B-4038-860F-11D4F10AE4B5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2"/>
              </a:solidFill>
            </a:rPr>
            <a:t>Nachwuchs</a:t>
          </a:r>
          <a:endParaRPr lang="de-DE" sz="2000" dirty="0">
            <a:solidFill>
              <a:schemeClr val="bg2"/>
            </a:solidFill>
          </a:endParaRPr>
        </a:p>
      </dgm:t>
    </dgm:pt>
    <dgm:pt modelId="{72FE3DA0-916A-4105-87C6-B6820888B610}" type="parTrans" cxnId="{CC21527F-A25F-4B62-B2D7-ED8E274318C8}">
      <dgm:prSet/>
      <dgm:spPr/>
      <dgm:t>
        <a:bodyPr/>
        <a:lstStyle/>
        <a:p>
          <a:endParaRPr lang="de-DE"/>
        </a:p>
      </dgm:t>
    </dgm:pt>
    <dgm:pt modelId="{952F6FC9-3D9B-4AD8-9A8E-4D61DB9C547A}" type="sibTrans" cxnId="{CC21527F-A25F-4B62-B2D7-ED8E274318C8}">
      <dgm:prSet/>
      <dgm:spPr/>
      <dgm:t>
        <a:bodyPr/>
        <a:lstStyle/>
        <a:p>
          <a:endParaRPr lang="de-DE"/>
        </a:p>
      </dgm:t>
    </dgm:pt>
    <dgm:pt modelId="{B665C4D9-E3A4-4CC1-BE42-2EF912A2F2A2}" type="pres">
      <dgm:prSet presAssocID="{A36D614F-272F-45C5-892B-E1DF643769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49E625-384D-47AA-B0A6-3C007F91A227}" type="pres">
      <dgm:prSet presAssocID="{A45BF9A0-226B-4502-8486-12E7900040D5}" presName="circ1" presStyleLbl="vennNode1" presStyleIdx="0" presStyleCnt="6"/>
      <dgm:spPr/>
    </dgm:pt>
    <dgm:pt modelId="{08D4BE01-ED98-4F03-8154-6E5DEB8C6678}" type="pres">
      <dgm:prSet presAssocID="{A45BF9A0-226B-4502-8486-12E7900040D5}" presName="circ1Tx" presStyleLbl="revTx" presStyleIdx="0" presStyleCnt="0" custLinFactX="-14489" custLinFactNeighborX="-100000" custLinFactNeighborY="66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119716-535E-433B-A787-F906D3F09079}" type="pres">
      <dgm:prSet presAssocID="{72CF9582-AFD8-4571-8D87-F2F81DBFA824}" presName="circ2" presStyleLbl="vennNode1" presStyleIdx="1" presStyleCnt="6"/>
      <dgm:spPr/>
    </dgm:pt>
    <dgm:pt modelId="{251FDA5E-97CF-4ABD-8602-9CA24A1AF7EE}" type="pres">
      <dgm:prSet presAssocID="{72CF9582-AFD8-4571-8D87-F2F81DBFA824}" presName="circ2Tx" presStyleLbl="revTx" presStyleIdx="0" presStyleCnt="0" custLinFactNeighborX="-10222" custLinFactNeighborY="16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BBB7AF-5FAE-43FC-AE56-497262F29C17}" type="pres">
      <dgm:prSet presAssocID="{2EF3D088-D94F-4947-98BB-B6152E00F70D}" presName="circ3" presStyleLbl="vennNode1" presStyleIdx="2" presStyleCnt="6"/>
      <dgm:spPr/>
    </dgm:pt>
    <dgm:pt modelId="{49D8CD75-C780-4B9B-93E4-94102F4089BD}" type="pres">
      <dgm:prSet presAssocID="{2EF3D088-D94F-4947-98BB-B6152E00F70D}" presName="circ3Tx" presStyleLbl="revTx" presStyleIdx="0" presStyleCnt="0" custLinFactNeighborX="-36243" custLinFactNeighborY="52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F43812-92D4-4DA6-AF57-719ADEE2A44B}" type="pres">
      <dgm:prSet presAssocID="{E2B771FC-1AF7-4091-A116-1254E91BF30F}" presName="circ4" presStyleLbl="vennNode1" presStyleIdx="3" presStyleCnt="6"/>
      <dgm:spPr/>
    </dgm:pt>
    <dgm:pt modelId="{C1BE0001-84FE-4A8E-AD83-BBA46AF76A61}" type="pres">
      <dgm:prSet presAssocID="{E2B771FC-1AF7-4091-A116-1254E91BF30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49986D-9C2A-4C37-B46D-83FC34FBE223}" type="pres">
      <dgm:prSet presAssocID="{DD5B029B-11C6-452B-8B14-17E43F583ABD}" presName="circ5" presStyleLbl="vennNode1" presStyleIdx="4" presStyleCnt="6"/>
      <dgm:spPr/>
    </dgm:pt>
    <dgm:pt modelId="{5354A2AE-1232-4D8C-8506-CD1801A99C34}" type="pres">
      <dgm:prSet presAssocID="{DD5B029B-11C6-452B-8B14-17E43F583AB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52E2A8-2B1E-4C66-8090-C7AE97C3E241}" type="pres">
      <dgm:prSet presAssocID="{B6BBCBB8-724B-4038-860F-11D4F10AE4B5}" presName="circ6" presStyleLbl="vennNode1" presStyleIdx="5" presStyleCnt="6"/>
      <dgm:spPr/>
    </dgm:pt>
    <dgm:pt modelId="{371E0932-6107-40B5-9F58-A7D7870A500E}" type="pres">
      <dgm:prSet presAssocID="{B6BBCBB8-724B-4038-860F-11D4F10AE4B5}" presName="circ6Tx" presStyleLbl="revTx" presStyleIdx="0" presStyleCnt="0" custLinFactY="45992" custLinFactNeighborX="-594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25C352D-9E86-4F72-9ADF-938A7E6F3E0F}" srcId="{A36D614F-272F-45C5-892B-E1DF64376924}" destId="{72CF9582-AFD8-4571-8D87-F2F81DBFA824}" srcOrd="1" destOrd="0" parTransId="{11ED5593-1BAF-4E25-831E-46A7647B50F1}" sibTransId="{F2DEE6AF-C16F-4191-84BB-1276069FE04A}"/>
    <dgm:cxn modelId="{8F433E0D-681B-4738-B6F0-B4C71CD5A135}" srcId="{A36D614F-272F-45C5-892B-E1DF64376924}" destId="{2EF3D088-D94F-4947-98BB-B6152E00F70D}" srcOrd="2" destOrd="0" parTransId="{D345D581-F5AF-41D7-A469-5B0DA49F69DB}" sibTransId="{4FABDAA3-E933-4B1B-94DC-33AE06AD002D}"/>
    <dgm:cxn modelId="{9EA1A534-EB10-4EC7-AF72-F037331F9227}" type="presOf" srcId="{A45BF9A0-226B-4502-8486-12E7900040D5}" destId="{08D4BE01-ED98-4F03-8154-6E5DEB8C6678}" srcOrd="0" destOrd="0" presId="urn:microsoft.com/office/officeart/2005/8/layout/venn1"/>
    <dgm:cxn modelId="{33C44093-BBF0-4774-87AC-E270BD6674F8}" srcId="{A36D614F-272F-45C5-892B-E1DF64376924}" destId="{DD5B029B-11C6-452B-8B14-17E43F583ABD}" srcOrd="4" destOrd="0" parTransId="{FA15C923-BB85-41D3-A110-8884160E331A}" sibTransId="{43CB75D7-D280-4661-B812-B679B4628F8F}"/>
    <dgm:cxn modelId="{CC21527F-A25F-4B62-B2D7-ED8E274318C8}" srcId="{A36D614F-272F-45C5-892B-E1DF64376924}" destId="{B6BBCBB8-724B-4038-860F-11D4F10AE4B5}" srcOrd="5" destOrd="0" parTransId="{72FE3DA0-916A-4105-87C6-B6820888B610}" sibTransId="{952F6FC9-3D9B-4AD8-9A8E-4D61DB9C547A}"/>
    <dgm:cxn modelId="{FD1416C1-5762-4B3B-96BA-74C36F0B0281}" type="presOf" srcId="{E2B771FC-1AF7-4091-A116-1254E91BF30F}" destId="{C1BE0001-84FE-4A8E-AD83-BBA46AF76A61}" srcOrd="0" destOrd="0" presId="urn:microsoft.com/office/officeart/2005/8/layout/venn1"/>
    <dgm:cxn modelId="{7DA53622-B074-47A2-95A6-4F8AB014DA01}" type="presOf" srcId="{2EF3D088-D94F-4947-98BB-B6152E00F70D}" destId="{49D8CD75-C780-4B9B-93E4-94102F4089BD}" srcOrd="0" destOrd="0" presId="urn:microsoft.com/office/officeart/2005/8/layout/venn1"/>
    <dgm:cxn modelId="{6CFB9DEA-5343-4E01-8208-2833677C3A5A}" type="presOf" srcId="{72CF9582-AFD8-4571-8D87-F2F81DBFA824}" destId="{251FDA5E-97CF-4ABD-8602-9CA24A1AF7EE}" srcOrd="0" destOrd="0" presId="urn:microsoft.com/office/officeart/2005/8/layout/venn1"/>
    <dgm:cxn modelId="{74DC5115-F5D2-4EE5-A934-A0624EBBA0A6}" type="presOf" srcId="{A36D614F-272F-45C5-892B-E1DF64376924}" destId="{B665C4D9-E3A4-4CC1-BE42-2EF912A2F2A2}" srcOrd="0" destOrd="0" presId="urn:microsoft.com/office/officeart/2005/8/layout/venn1"/>
    <dgm:cxn modelId="{BAE01E79-B14D-4346-80F1-9E08128F201B}" type="presOf" srcId="{B6BBCBB8-724B-4038-860F-11D4F10AE4B5}" destId="{371E0932-6107-40B5-9F58-A7D7870A500E}" srcOrd="0" destOrd="0" presId="urn:microsoft.com/office/officeart/2005/8/layout/venn1"/>
    <dgm:cxn modelId="{08B39975-F2C2-4E19-B39A-2AEC8FB13494}" srcId="{A36D614F-272F-45C5-892B-E1DF64376924}" destId="{E2B771FC-1AF7-4091-A116-1254E91BF30F}" srcOrd="3" destOrd="0" parTransId="{7C1D017E-D3D3-4D67-BCB7-776289FC9D67}" sibTransId="{A93AA4C5-EF2E-422E-BB6D-C05CA8200ABB}"/>
    <dgm:cxn modelId="{D6C3E4DB-EF34-4839-AD89-8A73EC369062}" type="presOf" srcId="{DD5B029B-11C6-452B-8B14-17E43F583ABD}" destId="{5354A2AE-1232-4D8C-8506-CD1801A99C34}" srcOrd="0" destOrd="0" presId="urn:microsoft.com/office/officeart/2005/8/layout/venn1"/>
    <dgm:cxn modelId="{63F425E8-9AB8-488E-BB51-58DAB623144F}" srcId="{A36D614F-272F-45C5-892B-E1DF64376924}" destId="{A45BF9A0-226B-4502-8486-12E7900040D5}" srcOrd="0" destOrd="0" parTransId="{A6A6C9F5-4576-4BA2-A091-56ADF49B0426}" sibTransId="{400A82FC-6773-4A3D-885E-E988C41DDB84}"/>
    <dgm:cxn modelId="{F969F84F-B4D6-4D50-8CF5-DF2A0143D90D}" type="presParOf" srcId="{B665C4D9-E3A4-4CC1-BE42-2EF912A2F2A2}" destId="{9249E625-384D-47AA-B0A6-3C007F91A227}" srcOrd="0" destOrd="0" presId="urn:microsoft.com/office/officeart/2005/8/layout/venn1"/>
    <dgm:cxn modelId="{AB2E80E7-D6FA-4555-B3B8-C16FCB1D0F13}" type="presParOf" srcId="{B665C4D9-E3A4-4CC1-BE42-2EF912A2F2A2}" destId="{08D4BE01-ED98-4F03-8154-6E5DEB8C6678}" srcOrd="1" destOrd="0" presId="urn:microsoft.com/office/officeart/2005/8/layout/venn1"/>
    <dgm:cxn modelId="{9431C646-DE39-4E02-BC66-C441FF487222}" type="presParOf" srcId="{B665C4D9-E3A4-4CC1-BE42-2EF912A2F2A2}" destId="{C9119716-535E-433B-A787-F906D3F09079}" srcOrd="2" destOrd="0" presId="urn:microsoft.com/office/officeart/2005/8/layout/venn1"/>
    <dgm:cxn modelId="{B0C771A9-DE3D-4729-8C93-2ADBCD908E19}" type="presParOf" srcId="{B665C4D9-E3A4-4CC1-BE42-2EF912A2F2A2}" destId="{251FDA5E-97CF-4ABD-8602-9CA24A1AF7EE}" srcOrd="3" destOrd="0" presId="urn:microsoft.com/office/officeart/2005/8/layout/venn1"/>
    <dgm:cxn modelId="{ADF6EE6F-437F-4ADF-A06E-281B84080E58}" type="presParOf" srcId="{B665C4D9-E3A4-4CC1-BE42-2EF912A2F2A2}" destId="{0DBBB7AF-5FAE-43FC-AE56-497262F29C17}" srcOrd="4" destOrd="0" presId="urn:microsoft.com/office/officeart/2005/8/layout/venn1"/>
    <dgm:cxn modelId="{D24E922C-91C4-4FAD-9F97-84942DF505F1}" type="presParOf" srcId="{B665C4D9-E3A4-4CC1-BE42-2EF912A2F2A2}" destId="{49D8CD75-C780-4B9B-93E4-94102F4089BD}" srcOrd="5" destOrd="0" presId="urn:microsoft.com/office/officeart/2005/8/layout/venn1"/>
    <dgm:cxn modelId="{400BE149-654E-43A6-9A52-A611F4B1F2C6}" type="presParOf" srcId="{B665C4D9-E3A4-4CC1-BE42-2EF912A2F2A2}" destId="{31F43812-92D4-4DA6-AF57-719ADEE2A44B}" srcOrd="6" destOrd="0" presId="urn:microsoft.com/office/officeart/2005/8/layout/venn1"/>
    <dgm:cxn modelId="{FDA84DE8-D42D-44EE-A7EB-9AD0D0F70FE0}" type="presParOf" srcId="{B665C4D9-E3A4-4CC1-BE42-2EF912A2F2A2}" destId="{C1BE0001-84FE-4A8E-AD83-BBA46AF76A61}" srcOrd="7" destOrd="0" presId="urn:microsoft.com/office/officeart/2005/8/layout/venn1"/>
    <dgm:cxn modelId="{5A18F085-15BD-42E5-BDFD-8DEB086202AD}" type="presParOf" srcId="{B665C4D9-E3A4-4CC1-BE42-2EF912A2F2A2}" destId="{8C49986D-9C2A-4C37-B46D-83FC34FBE223}" srcOrd="8" destOrd="0" presId="urn:microsoft.com/office/officeart/2005/8/layout/venn1"/>
    <dgm:cxn modelId="{4F0C66A2-B38B-43AD-A888-386D71849506}" type="presParOf" srcId="{B665C4D9-E3A4-4CC1-BE42-2EF912A2F2A2}" destId="{5354A2AE-1232-4D8C-8506-CD1801A99C34}" srcOrd="9" destOrd="0" presId="urn:microsoft.com/office/officeart/2005/8/layout/venn1"/>
    <dgm:cxn modelId="{D74D7992-525C-4C77-A0BF-0DC685A4013B}" type="presParOf" srcId="{B665C4D9-E3A4-4CC1-BE42-2EF912A2F2A2}" destId="{4052E2A8-2B1E-4C66-8090-C7AE97C3E241}" srcOrd="10" destOrd="0" presId="urn:microsoft.com/office/officeart/2005/8/layout/venn1"/>
    <dgm:cxn modelId="{F3692193-3948-47D3-A5C7-7CEE4EF54A96}" type="presParOf" srcId="{B665C4D9-E3A4-4CC1-BE42-2EF912A2F2A2}" destId="{371E0932-6107-40B5-9F58-A7D7870A50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E625-384D-47AA-B0A6-3C007F91A227}">
      <dsp:nvSpPr>
        <dsp:cNvPr id="0" name=""/>
        <dsp:cNvSpPr/>
      </dsp:nvSpPr>
      <dsp:spPr>
        <a:xfrm>
          <a:off x="4078717" y="911778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D4BE01-ED98-4F03-8154-6E5DEB8C6678}">
      <dsp:nvSpPr>
        <dsp:cNvPr id="0" name=""/>
        <dsp:cNvSpPr/>
      </dsp:nvSpPr>
      <dsp:spPr>
        <a:xfrm>
          <a:off x="2177903" y="554474"/>
          <a:ext cx="1526893" cy="831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2"/>
              </a:solidFill>
            </a:rPr>
            <a:t>wirtschaftlich</a:t>
          </a:r>
          <a:endParaRPr lang="de-DE" sz="2000" kern="1200" dirty="0">
            <a:solidFill>
              <a:schemeClr val="tx2"/>
            </a:solidFill>
          </a:endParaRPr>
        </a:p>
      </dsp:txBody>
      <dsp:txXfrm>
        <a:off x="2177903" y="554474"/>
        <a:ext cx="1526893" cy="831770"/>
      </dsp:txXfrm>
    </dsp:sp>
    <dsp:sp modelId="{C9119716-535E-433B-A787-F906D3F09079}">
      <dsp:nvSpPr>
        <dsp:cNvPr id="0" name=""/>
        <dsp:cNvSpPr/>
      </dsp:nvSpPr>
      <dsp:spPr>
        <a:xfrm>
          <a:off x="4475201" y="1140713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1FDA5E-97CF-4ABD-8602-9CA24A1AF7EE}">
      <dsp:nvSpPr>
        <dsp:cNvPr id="0" name=""/>
        <dsp:cNvSpPr/>
      </dsp:nvSpPr>
      <dsp:spPr>
        <a:xfrm>
          <a:off x="5639400" y="945353"/>
          <a:ext cx="1446985" cy="9109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2"/>
              </a:solidFill>
            </a:rPr>
            <a:t>persönlich</a:t>
          </a:r>
          <a:endParaRPr lang="de-DE" sz="2000" kern="1200" dirty="0">
            <a:solidFill>
              <a:schemeClr val="tx2"/>
            </a:solidFill>
          </a:endParaRPr>
        </a:p>
      </dsp:txBody>
      <dsp:txXfrm>
        <a:off x="5639400" y="945353"/>
        <a:ext cx="1446985" cy="910986"/>
      </dsp:txXfrm>
    </dsp:sp>
    <dsp:sp modelId="{0DBBB7AF-5FAE-43FC-AE56-497262F29C17}">
      <dsp:nvSpPr>
        <dsp:cNvPr id="0" name=""/>
        <dsp:cNvSpPr/>
      </dsp:nvSpPr>
      <dsp:spPr>
        <a:xfrm>
          <a:off x="4475201" y="1598583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D8CD75-C780-4B9B-93E4-94102F4089BD}">
      <dsp:nvSpPr>
        <dsp:cNvPr id="0" name=""/>
        <dsp:cNvSpPr/>
      </dsp:nvSpPr>
      <dsp:spPr>
        <a:xfrm>
          <a:off x="5262880" y="2682659"/>
          <a:ext cx="1446985" cy="10179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2"/>
              </a:solidFill>
            </a:rPr>
            <a:t>Patienten</a:t>
          </a:r>
          <a:endParaRPr lang="de-DE" sz="2000" kern="1200" dirty="0">
            <a:solidFill>
              <a:schemeClr val="tx2"/>
            </a:solidFill>
          </a:endParaRPr>
        </a:p>
      </dsp:txBody>
      <dsp:txXfrm>
        <a:off x="5262880" y="2682659"/>
        <a:ext cx="1446985" cy="1017928"/>
      </dsp:txXfrm>
    </dsp:sp>
    <dsp:sp modelId="{31F43812-92D4-4DA6-AF57-719ADEE2A44B}">
      <dsp:nvSpPr>
        <dsp:cNvPr id="0" name=""/>
        <dsp:cNvSpPr/>
      </dsp:nvSpPr>
      <dsp:spPr>
        <a:xfrm>
          <a:off x="4078717" y="1827914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BE0001-84FE-4A8E-AD83-BBA46AF76A61}">
      <dsp:nvSpPr>
        <dsp:cNvPr id="0" name=""/>
        <dsp:cNvSpPr/>
      </dsp:nvSpPr>
      <dsp:spPr>
        <a:xfrm>
          <a:off x="3926028" y="3129041"/>
          <a:ext cx="1526893" cy="831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900" kern="1200"/>
        </a:p>
      </dsp:txBody>
      <dsp:txXfrm>
        <a:off x="3926028" y="3129041"/>
        <a:ext cx="1526893" cy="831770"/>
      </dsp:txXfrm>
    </dsp:sp>
    <dsp:sp modelId="{8C49986D-9C2A-4C37-B46D-83FC34FBE223}">
      <dsp:nvSpPr>
        <dsp:cNvPr id="0" name=""/>
        <dsp:cNvSpPr/>
      </dsp:nvSpPr>
      <dsp:spPr>
        <a:xfrm>
          <a:off x="3682234" y="1598583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54A2AE-1232-4D8C-8506-CD1801A99C34}">
      <dsp:nvSpPr>
        <dsp:cNvPr id="0" name=""/>
        <dsp:cNvSpPr/>
      </dsp:nvSpPr>
      <dsp:spPr>
        <a:xfrm>
          <a:off x="2144653" y="2150720"/>
          <a:ext cx="1446985" cy="10179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/>
        </a:p>
      </dsp:txBody>
      <dsp:txXfrm>
        <a:off x="2144653" y="2150720"/>
        <a:ext cx="1446985" cy="1017928"/>
      </dsp:txXfrm>
    </dsp:sp>
    <dsp:sp modelId="{4052E2A8-2B1E-4C66-8090-C7AE97C3E241}">
      <dsp:nvSpPr>
        <dsp:cNvPr id="0" name=""/>
        <dsp:cNvSpPr/>
      </dsp:nvSpPr>
      <dsp:spPr>
        <a:xfrm>
          <a:off x="3682234" y="1140713"/>
          <a:ext cx="1221514" cy="1221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1E0932-6107-40B5-9F58-A7D7870A500E}">
      <dsp:nvSpPr>
        <dsp:cNvPr id="0" name=""/>
        <dsp:cNvSpPr/>
      </dsp:nvSpPr>
      <dsp:spPr>
        <a:xfrm>
          <a:off x="1284044" y="2278256"/>
          <a:ext cx="1446985" cy="10179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2"/>
              </a:solidFill>
            </a:rPr>
            <a:t>Nachwuchs</a:t>
          </a:r>
          <a:endParaRPr lang="de-DE" sz="2000" kern="1200" dirty="0">
            <a:solidFill>
              <a:schemeClr val="bg2"/>
            </a:solidFill>
          </a:endParaRPr>
        </a:p>
      </dsp:txBody>
      <dsp:txXfrm>
        <a:off x="1284044" y="2278256"/>
        <a:ext cx="1446985" cy="1017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C5A5-49C8-6149-A02B-78DF8E4347CC}" type="datetimeFigureOut">
              <a:rPr lang="de-DE" smtClean="0">
                <a:latin typeface="Arial"/>
              </a:rPr>
              <a:pPr/>
              <a:t>22.10.16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907C-0BF1-2B4E-A3AD-C11B58B8708D}" type="slidenum">
              <a:rPr lang="de-DE" smtClean="0">
                <a:latin typeface="Arial"/>
              </a:rPr>
              <a:pPr/>
              <a:t>‹Nr.›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755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44221" y="521771"/>
            <a:ext cx="4169558" cy="29509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32365" y="3696005"/>
            <a:ext cx="5779961" cy="4882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71667" y="8814135"/>
            <a:ext cx="2640659" cy="1673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latin typeface="Arial"/>
                <a:cs typeface="Arial"/>
              </a:defRPr>
            </a:lvl1pPr>
          </a:lstStyle>
          <a:p>
            <a:fld id="{72BD9918-E1CE-4A4F-B2A1-320EC2267D1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65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1pPr>
    <a:lvl2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2pPr>
    <a:lvl3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3pPr>
    <a:lvl4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4pPr>
    <a:lvl5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Kapitel Blau ohne Bild</a:t>
            </a:r>
          </a:p>
          <a:p>
            <a:endParaRPr lang="de-DE" dirty="0" smtClean="0"/>
          </a:p>
          <a:p>
            <a:r>
              <a:rPr lang="de-DE" b="1" dirty="0" smtClean="0"/>
              <a:t>Die Startfolie ist immer in KVBW-Blau.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Kapitel auch themenspezifisch in den Farben der KVBW-Themen möglich: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Blau und Rot: </a:t>
            </a:r>
            <a:r>
              <a:rPr lang="de-DE" b="0" baseline="0" dirty="0" smtClean="0"/>
              <a:t>allgemeine Themen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Grün: </a:t>
            </a:r>
            <a:r>
              <a:rPr lang="de-DE" b="0" baseline="0" dirty="0" smtClean="0"/>
              <a:t>Thema Honorar und Abrechnung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Blau: </a:t>
            </a:r>
            <a:r>
              <a:rPr lang="de-DE" b="0" baseline="0" dirty="0" smtClean="0"/>
              <a:t>Thema Verordnung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Rot: </a:t>
            </a:r>
            <a:r>
              <a:rPr lang="de-DE" b="0" baseline="0" dirty="0" smtClean="0"/>
              <a:t>Thema Qualität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Gelb: </a:t>
            </a:r>
            <a:r>
              <a:rPr lang="de-DE" b="0" baseline="0" dirty="0" smtClean="0"/>
              <a:t>Versorgung/Sicherstellung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Orange: </a:t>
            </a:r>
            <a:r>
              <a:rPr lang="de-DE" b="0" baseline="0" dirty="0" smtClean="0"/>
              <a:t>Notfalldienst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KVBW </a:t>
            </a:r>
            <a:r>
              <a:rPr lang="de-DE" b="1" baseline="0" dirty="0" err="1" smtClean="0"/>
              <a:t>Purple</a:t>
            </a:r>
            <a:r>
              <a:rPr lang="de-DE" b="1" baseline="0" dirty="0" smtClean="0"/>
              <a:t>: </a:t>
            </a:r>
            <a:r>
              <a:rPr lang="de-DE" b="0" baseline="0" dirty="0" smtClean="0"/>
              <a:t>Patiententhemen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kann direkt in den Bilderrahmen eingefügt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4613" y="522288"/>
            <a:ext cx="4168775" cy="2951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Master: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 Titel Blau / Inhalt</a:t>
            </a:r>
          </a:p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Headline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 Arial 34 Punkt, Zeilenabstand einfach.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Text Copy: 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Arial 20 Punkt, Zeilenabstand »mehrere« 1,1</a:t>
            </a:r>
          </a:p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Satzspiegel – beschreibbarer Bereich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Auf Chart 24 in dieser Präsentation ist der »Satzspiegel« in einem Raster gezeigt.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Das Raster kann zur Überprüfung der Gestaltungsrichtlinien und zur Positionierungshilfe auf die Charts kopiert werden kann.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Der Satzspiegel darf weder seitlich noch nach oben oder unten überschritten werden.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freibleibende Fläche, zwischen Headline und Textanfang und zu allen Seiten muss eingehalten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Der Text darf den Abstand nach unten von 8 mm zur blauen Außenlinie nicht unterschreiten.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Aufzählungen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Aufzählungszeichen sind in den jeweiligen Farben der Kapitelstruktur gesetzt.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Bei einem blauen Kapitel (KVBW-Blau) sind die Aufzählungszeichen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Textebene 1 hat keine Aufzählungszeichen und keine Einrückung.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Textebene 2 wird automatisch um 0,55 cm eingerückt und verfügt über Aufzählungspunkte in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Textebene 3 wird automatisch um weitere 0,55 cm eingerückt, steht bei 1,1 cm und verfügt über Aufzählungsdreiecke in KVBW-Rot.</a:t>
            </a:r>
            <a:br>
              <a:rPr lang="de-DE" altLang="de-DE" smtClean="0">
                <a:latin typeface="Arial" pitchFamily="34" charset="0"/>
                <a:cs typeface="Arial" pitchFamily="34" charset="0"/>
              </a:rPr>
            </a:br>
            <a:r>
              <a:rPr lang="de-DE" altLang="de-DE" smtClean="0">
                <a:latin typeface="Arial" pitchFamily="34" charset="0"/>
                <a:cs typeface="Arial" pitchFamily="34" charset="0"/>
              </a:rPr>
              <a:t>Die Textebenen 4 – 5 sind wieder um jeweils 0,55 cm weiter eingerückt und verfügen ebenfalls über ein Aufzählungsdreiecke in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Einzüge bzw. Aufzählungen erstellen</a:t>
            </a: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Mitthilfe des Werkzeugsymbols »Einzug vergrößern« unter dem Reiter »Absatz«, können Einzüge bzw. Aufzählungen erstellt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Hierbei werden die Textebenen 1 bis 5 automatisch angewählt.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Mit »Einzug verkleinern« gelangt man Textebenen zurück, bis hin zur Textebene 1, die keine Einzüge oder Aufzählungszeichen beinhaltet.</a:t>
            </a:r>
            <a:br>
              <a:rPr lang="de-DE" altLang="de-DE" smtClean="0">
                <a:latin typeface="Arial" pitchFamily="34" charset="0"/>
                <a:cs typeface="Arial" pitchFamily="34" charset="0"/>
              </a:rPr>
            </a:br>
            <a:r>
              <a:rPr lang="de-DE" altLang="de-DE" smtClean="0">
                <a:latin typeface="Arial" pitchFamily="34" charset="0"/>
                <a:cs typeface="Arial" pitchFamily="34" charset="0"/>
              </a:rPr>
              <a:t>Mit Strg. + Return schreibt man innerhalb einer Aufzählung, ohne ein neues Aufzählungszeichen zu erzeugen, in der nächsten Zeile weiter.</a:t>
            </a:r>
          </a:p>
          <a:p>
            <a:pPr eaLnBrk="1" hangingPunct="1">
              <a:spcBef>
                <a:spcPct val="0"/>
              </a:spcBef>
            </a:pP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Designfarben und Abstufungen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Im linken Bereich außerhalb der Charts befindet sich eine Übersicht der Designfarben und Abstufungen, die in der Präsentation verwendet werden können.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Die Farbwahl richtet sich nach der Grundfarbe des Kapitels. In einem roten Kapitel sind z. B. zuerst rote Abstufungen zu verwenden.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Gestaltungsraster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b="1" smtClean="0">
                <a:latin typeface="Arial" pitchFamily="34" charset="0"/>
                <a:cs typeface="Arial" pitchFamily="34" charset="0"/>
              </a:rPr>
              <a:t>zum Kopieren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mtClean="0">
                <a:latin typeface="Arial" pitchFamily="34" charset="0"/>
                <a:cs typeface="Arial" pitchFamily="34" charset="0"/>
              </a:rPr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Fußzeile: 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Arial 12 Punkt.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smtClean="0">
                <a:latin typeface="Arial" pitchFamily="34" charset="0"/>
                <a:cs typeface="Arial" pitchFamily="34" charset="0"/>
              </a:rPr>
              <a:t>TIPP: </a:t>
            </a:r>
            <a:r>
              <a:rPr lang="de-DE" altLang="de-DE" smtClean="0">
                <a:latin typeface="Arial" pitchFamily="34" charset="0"/>
                <a:cs typeface="Arial" pitchFamily="34" charset="0"/>
              </a:rPr>
              <a:t>Die Fußzeile wird unter dem Menüpunkt »Kopf und Fußzeile« für alle Folien angepasst.</a:t>
            </a:r>
          </a:p>
        </p:txBody>
      </p:sp>
      <p:sp>
        <p:nvSpPr>
          <p:cNvPr id="99332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759" y="8684753"/>
            <a:ext cx="2971639" cy="4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846" indent="-281864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455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437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419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401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384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366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3348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3618" eaLnBrk="1" hangingPunct="1">
              <a:lnSpc>
                <a:spcPct val="100000"/>
              </a:lnSpc>
              <a:spcBef>
                <a:spcPct val="0"/>
              </a:spcBef>
            </a:pPr>
            <a:fld id="{93CD23CE-E1B4-4276-A0B2-4AD991B48243}" type="slidenum">
              <a:rPr lang="de-DE" altLang="de-DE" smtClean="0"/>
              <a:pPr defTabSz="513618" eaLnBrk="1" hangingPunct="1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7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464" y="8685878"/>
            <a:ext cx="2972004" cy="456704"/>
          </a:xfrm>
          <a:prstGeom prst="rect">
            <a:avLst/>
          </a:prstGeom>
        </p:spPr>
        <p:txBody>
          <a:bodyPr lIns="87003" tIns="43502" rIns="87003" bIns="43502"/>
          <a:lstStyle/>
          <a:p>
            <a:fld id="{72BD9918-E1CE-4A4F-B2A1-320EC2267D12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7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464" y="8685878"/>
            <a:ext cx="2972004" cy="456704"/>
          </a:xfrm>
          <a:prstGeom prst="rect">
            <a:avLst/>
          </a:prstGeom>
        </p:spPr>
        <p:txBody>
          <a:bodyPr lIns="87003" tIns="43502" rIns="87003" bIns="43502"/>
          <a:lstStyle/>
          <a:p>
            <a:fld id="{72BD9918-E1CE-4A4F-B2A1-320EC2267D12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4613" y="522288"/>
            <a:ext cx="4168775" cy="2951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Master: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 Titel Blau / Inhalt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Headline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 Arial 34 Punkt, Zeilenabstand einfach.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Text </a:t>
            </a:r>
            <a:r>
              <a:rPr lang="de-DE" altLang="de-DE" b="1" dirty="0" err="1" smtClean="0">
                <a:latin typeface="Arial" pitchFamily="34" charset="0"/>
                <a:cs typeface="Arial" pitchFamily="34" charset="0"/>
              </a:rPr>
              <a:t>Copy</a:t>
            </a: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Arial 20 Punkt, Zeilenabstand »mehrere« 1,1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Satzspiegel – beschreibbarer Bereich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Auf Chart 24 in dieser Präsentation ist der »Satzspiegel« in einem Raster gezeigt.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Das Raster kann zur Überprüfung der Gestaltungsrichtlinien und zur Positionierungshilfe auf die Charts kopiert werden kann.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Der Satzspiegel darf weder seitlich noch nach oben oder unten überschritten werden.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freibleibende Fläche, zwischen Headline und Textanfang und zu allen Seiten muss eingehalten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Der Text darf den Abstand nach unten von 8 mm zur blauen Außenlinie nicht unterschreiten.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Aufzählungen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Aufzählungszeichen sind in den jeweiligen Farben der Kapitelstruktur gesetzt.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Bei einem blauen Kapitel (KVBW-Blau) sind die Aufzählungszeichen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Textebene 1 hat keine Aufzählungszeichen und keine Einrückung.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Textebene 2 wird automatisch um 0,55 cm eingerückt und verfügt über Aufzählungspunkte in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Textebene 3 wird automatisch um weitere 0,55 cm eingerückt, steht bei 1,1 cm und verfügt über Aufzählungsdreiecke in KVBW-Rot.</a:t>
            </a:r>
            <a:br>
              <a:rPr lang="de-DE" altLang="de-DE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Textebenen 4 – 5 sind wieder um jeweils 0,55 cm weiter eingerückt und verfügen ebenfalls über ein Aufzählungsdreiecke in KVBW-Rot.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Einzüge bzw. Aufzählungen erstellen</a:t>
            </a: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Mitthilfe des Werkzeugsymbols »Einzug vergrößern« unter dem Reiter »Absatz«, können Einzüge bzw. Aufzählungen erstellt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Hierbei werden die Textebenen 1 bis 5 automatisch angewählt.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Mit »Einzug verkleinern« gelangt man Textebenen zurück, bis hin zur Textebene 1, die keine Einzüge oder Aufzählungszeichen beinhaltet.</a:t>
            </a:r>
            <a:br>
              <a:rPr lang="de-DE" altLang="de-DE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Mit Strg. + Return schreibt man innerhalb einer Aufzählung, ohne ein neues Aufzählungszeichen zu erzeugen, in der nächsten Zeile weiter.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Designfarben und Abstufungen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Im linken Bereich außerhalb der Charts befindet sich eine Übersicht der Designfarben und Abstufungen, die in der Präsentation verwendet werden können.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Farbwahl richtet sich nach der Grundfarbe des Kapitels. In einem roten Kapitel sind z. B. zuerst rote Abstufungen zu verwenden.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Gestaltungsraster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zum Kopieren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Fußzeile: 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Arial 12 Punkt.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TIPP: 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Die Fußzeile wird unter dem Menüpunkt »Kopf und Fußzeile« für alle Folien angepasst.</a:t>
            </a:r>
          </a:p>
        </p:txBody>
      </p:sp>
      <p:sp>
        <p:nvSpPr>
          <p:cNvPr id="99332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759" y="8684753"/>
            <a:ext cx="2971639" cy="4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846" indent="-281864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455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437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419" indent="-225491" eaLnBrk="0" hangingPunct="0">
              <a:lnSpc>
                <a:spcPct val="105000"/>
              </a:lnSpc>
              <a:spcBef>
                <a:spcPct val="30000"/>
              </a:spcBef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401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1384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2366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3348" indent="-225491" defTabSz="513618" eaLnBrk="0" fontAlgn="base" hangingPunct="0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3618" eaLnBrk="1" hangingPunct="1">
              <a:lnSpc>
                <a:spcPct val="100000"/>
              </a:lnSpc>
              <a:spcBef>
                <a:spcPct val="0"/>
              </a:spcBef>
            </a:pPr>
            <a:fld id="{93CD23CE-E1B4-4276-A0B2-4AD991B48243}" type="slidenum">
              <a:rPr lang="de-DE" altLang="de-DE" smtClean="0"/>
              <a:pPr defTabSz="513618" eaLnBrk="1" hangingPunct="1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kann direkt in den Bilderrahmen eingefügt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 Schlussfolie</a:t>
            </a:r>
            <a:r>
              <a:rPr lang="de-DE" baseline="0" dirty="0" smtClean="0"/>
              <a:t> KVBW-Blau</a:t>
            </a:r>
          </a:p>
          <a:p>
            <a:endParaRPr lang="de-DE" baseline="0" dirty="0" smtClean="0"/>
          </a:p>
          <a:p>
            <a:pPr marL="0" marR="0" indent="0" algn="l" defTabSz="52143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Die Schlussfolie ist immer in KVBW-Blau.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Kapitel Blau mit Bild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befindet sich auf dem Folienmaster »</a:t>
            </a:r>
            <a:r>
              <a:rPr lang="de-DE" dirty="0" smtClean="0"/>
              <a:t>Kapitel</a:t>
            </a:r>
            <a:r>
              <a:rPr lang="de-DE" baseline="0" dirty="0" smtClean="0"/>
              <a:t> Blau mit Frau</a:t>
            </a:r>
            <a:r>
              <a:rPr lang="de-DE" dirty="0" smtClean="0"/>
              <a:t> «</a:t>
            </a:r>
            <a:r>
              <a:rPr lang="de-DE" baseline="0" dirty="0" smtClean="0"/>
              <a:t> </a:t>
            </a:r>
            <a:r>
              <a:rPr lang="de-DE" dirty="0" smtClean="0"/>
              <a:t>und kann nur</a:t>
            </a:r>
            <a:r>
              <a:rPr lang="de-DE" baseline="0" dirty="0" smtClean="0"/>
              <a:t> </a:t>
            </a:r>
            <a:r>
              <a:rPr lang="de-DE" dirty="0" smtClean="0"/>
              <a:t>dort ausgetauscht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28,75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 Position x = 0, </a:t>
            </a:r>
            <a:r>
              <a:rPr lang="de-DE" baseline="0" dirty="0" err="1" smtClean="0"/>
              <a:t>y</a:t>
            </a:r>
            <a:r>
              <a:rPr lang="de-DE" baseline="0" dirty="0" smtClean="0"/>
              <a:t> = 0.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 Blau</a:t>
            </a:r>
            <a:r>
              <a:rPr lang="de-DE" baseline="0" dirty="0" smtClean="0"/>
              <a:t> / Inhalt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 </a:t>
            </a:r>
          </a:p>
          <a:p>
            <a:r>
              <a:rPr lang="de-DE" b="1" dirty="0" smtClean="0"/>
              <a:t>Text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Copy</a:t>
            </a:r>
            <a:r>
              <a:rPr lang="de-DE" b="1" dirty="0" smtClean="0"/>
              <a:t>: </a:t>
            </a:r>
            <a:r>
              <a:rPr lang="de-DE" dirty="0" smtClean="0"/>
              <a:t>Arial 20 Punkt, Zeilenabstand »mehrere« 1,1</a:t>
            </a:r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Hervorhebungen</a:t>
            </a:r>
            <a:r>
              <a:rPr lang="de-DE" dirty="0" smtClean="0"/>
              <a:t> werden in der Arial fett erstellt. In</a:t>
            </a:r>
            <a:r>
              <a:rPr lang="de-DE" baseline="0" dirty="0" smtClean="0"/>
              <a:t> einem blauen Kapitel sind die Hervorhebungen Rot.</a:t>
            </a: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Gestaltungsraster</a:t>
            </a:r>
            <a:r>
              <a:rPr lang="de-DE" baseline="0" dirty="0" smtClean="0"/>
              <a:t> </a:t>
            </a:r>
            <a:r>
              <a:rPr lang="de-DE" b="1" baseline="0" dirty="0" smtClean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Fußzeile: </a:t>
            </a:r>
            <a:r>
              <a:rPr lang="de-DE" dirty="0" smtClean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TIPP: </a:t>
            </a:r>
            <a:r>
              <a:rPr lang="de-DE" dirty="0" smtClean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kann direkt in den Bilderrahmen eingefügt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 Blau</a:t>
            </a:r>
            <a:r>
              <a:rPr lang="de-DE" baseline="0" dirty="0" smtClean="0"/>
              <a:t> / Inhalt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 smtClean="0"/>
              <a:t>Text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Copy</a:t>
            </a:r>
            <a:r>
              <a:rPr lang="de-DE" b="1" dirty="0" smtClean="0"/>
              <a:t>: </a:t>
            </a:r>
            <a:r>
              <a:rPr lang="de-DE" dirty="0" smtClean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3 wird automatisch um weitere 0,55 cm eingerückt, steht bei 1,1 cm und verfügt über Aufzählungsdreiecke in KVBW-Rot.</a:t>
            </a:r>
            <a:br>
              <a:rPr lang="de-DE" b="0" baseline="0" dirty="0" smtClean="0"/>
            </a:br>
            <a:r>
              <a:rPr lang="de-DE" b="0" baseline="0" dirty="0" smtClean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Einzüge bzw. Aufzählungen erstellen</a:t>
            </a: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 »Einzug verkleinern« gelangt man Textebenen zurück, bis hin zur Textebene 1, die keine Einzüge oder Aufzählungszeichen beinhaltet.</a:t>
            </a:r>
            <a:br>
              <a:rPr lang="de-DE" b="0" baseline="0" dirty="0" smtClean="0"/>
            </a:br>
            <a:r>
              <a:rPr lang="de-DE" b="0" baseline="0" dirty="0" smtClean="0"/>
              <a:t>Mit Strg. + Return schreibt man innerhalb einer Aufzählung, ohne ein neues Aufzählungszeichen zu erzeugen, in der nächsten Zeile weiter.</a:t>
            </a:r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Gestaltungsraster</a:t>
            </a:r>
            <a:r>
              <a:rPr lang="de-DE" baseline="0" dirty="0" smtClean="0"/>
              <a:t> </a:t>
            </a:r>
            <a:r>
              <a:rPr lang="de-DE" b="1" baseline="0" dirty="0" smtClean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Fußzeile: </a:t>
            </a:r>
            <a:r>
              <a:rPr lang="de-DE" dirty="0" smtClean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TIPP: </a:t>
            </a:r>
            <a:r>
              <a:rPr lang="de-DE" dirty="0" smtClean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kann direkt in den Bilderrahmen eingefügt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 Blau</a:t>
            </a:r>
            <a:r>
              <a:rPr lang="de-DE" baseline="0" dirty="0" smtClean="0"/>
              <a:t> / Inhalt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 smtClean="0"/>
              <a:t>Text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Copy</a:t>
            </a:r>
            <a:r>
              <a:rPr lang="de-DE" b="1" dirty="0" smtClean="0"/>
              <a:t>: </a:t>
            </a:r>
            <a:r>
              <a:rPr lang="de-DE" dirty="0" smtClean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3 wird automatisch um weitere 0,55 cm eingerückt, steht bei 1,1 cm und verfügt über Aufzählungsdreiecke in KVBW-Rot.</a:t>
            </a:r>
            <a:br>
              <a:rPr lang="de-DE" b="0" baseline="0" dirty="0" smtClean="0"/>
            </a:br>
            <a:r>
              <a:rPr lang="de-DE" b="0" baseline="0" dirty="0" smtClean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Einzüge bzw. Aufzählungen erstellen</a:t>
            </a: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 »Einzug verkleinern« gelangt man Textebenen zurück, bis hin zur Textebene 1, die keine Einzüge oder Aufzählungszeichen beinhaltet.</a:t>
            </a:r>
            <a:br>
              <a:rPr lang="de-DE" b="0" baseline="0" dirty="0" smtClean="0"/>
            </a:br>
            <a:r>
              <a:rPr lang="de-DE" b="0" baseline="0" dirty="0" smtClean="0"/>
              <a:t>Mit Strg. + Return schreibt man innerhalb einer Aufzählung, ohne ein neues Aufzählungszeichen zu erzeugen, in der nächsten Zeile weiter.</a:t>
            </a:r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Gestaltungsraster</a:t>
            </a:r>
            <a:r>
              <a:rPr lang="de-DE" baseline="0" dirty="0" smtClean="0"/>
              <a:t> </a:t>
            </a:r>
            <a:r>
              <a:rPr lang="de-DE" b="1" baseline="0" dirty="0" smtClean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Fußzeile: </a:t>
            </a:r>
            <a:r>
              <a:rPr lang="de-DE" dirty="0" smtClean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TIPP: </a:t>
            </a:r>
            <a:r>
              <a:rPr lang="de-DE" dirty="0" smtClean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 Blau</a:t>
            </a:r>
            <a:r>
              <a:rPr lang="de-DE" baseline="0" dirty="0" smtClean="0"/>
              <a:t> / Inhalt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 smtClean="0"/>
              <a:t>Text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Copy</a:t>
            </a:r>
            <a:r>
              <a:rPr lang="de-DE" b="1" dirty="0" smtClean="0"/>
              <a:t>: </a:t>
            </a:r>
            <a:r>
              <a:rPr lang="de-DE" dirty="0" smtClean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Textebene 3 wird automatisch um weitere 0,55 cm eingerückt, steht bei 1,1 cm und verfügt über Aufzählungsdreiecke in KVBW-Rot.</a:t>
            </a:r>
            <a:br>
              <a:rPr lang="de-DE" b="0" baseline="0" dirty="0" smtClean="0"/>
            </a:br>
            <a:r>
              <a:rPr lang="de-DE" b="0" baseline="0" dirty="0" smtClean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Einzüge bzw. Aufzählungen erstellen</a:t>
            </a:r>
            <a:endParaRPr lang="de-DE" b="0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Mit »Einzug verkleinern« gelangt man Textebenen zurück, bis hin zur Textebene 1, die keine Einzüge oder Aufzählungszeichen beinhaltet.</a:t>
            </a:r>
            <a:br>
              <a:rPr lang="de-DE" b="0" baseline="0" dirty="0" smtClean="0"/>
            </a:br>
            <a:r>
              <a:rPr lang="de-DE" b="0" baseline="0" dirty="0" smtClean="0"/>
              <a:t>Mit Strg. + Return schreibt man innerhalb einer Aufzählung, ohne ein neues Aufzählungszeichen zu erzeugen, in der nächsten Zeile weiter.</a:t>
            </a:r>
          </a:p>
          <a:p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Gestaltungsraster</a:t>
            </a:r>
            <a:r>
              <a:rPr lang="de-DE" baseline="0" dirty="0" smtClean="0"/>
              <a:t> </a:t>
            </a:r>
            <a:r>
              <a:rPr lang="de-DE" b="1" baseline="0" dirty="0" smtClean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Fußzeile: </a:t>
            </a:r>
            <a:r>
              <a:rPr lang="de-DE" dirty="0" smtClean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TIPP: </a:t>
            </a:r>
            <a:r>
              <a:rPr lang="de-DE" dirty="0" smtClean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522288"/>
            <a:ext cx="4168775" cy="2951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Master:</a:t>
            </a:r>
            <a:r>
              <a:rPr lang="de-DE" dirty="0" smtClean="0"/>
              <a:t> Titel</a:t>
            </a:r>
          </a:p>
          <a:p>
            <a:endParaRPr lang="de-DE" dirty="0" smtClean="0"/>
          </a:p>
          <a:p>
            <a:r>
              <a:rPr lang="de-DE" b="1" dirty="0" smtClean="0"/>
              <a:t>Headline</a:t>
            </a:r>
            <a:r>
              <a:rPr lang="de-DE" dirty="0" smtClean="0"/>
              <a:t> Arial 34 Punkt, Zeilenabstand einfach.</a:t>
            </a:r>
          </a:p>
          <a:p>
            <a:r>
              <a:rPr lang="de-DE" b="1" dirty="0" err="1" smtClean="0"/>
              <a:t>Subline</a:t>
            </a:r>
            <a:r>
              <a:rPr lang="de-DE" b="1" dirty="0" smtClean="0"/>
              <a:t>: </a:t>
            </a:r>
            <a:r>
              <a:rPr lang="de-DE" dirty="0" smtClean="0"/>
              <a:t>Arial 16 Punkt, Zeilenabstand »mehrere« 1,1</a:t>
            </a:r>
          </a:p>
          <a:p>
            <a:endParaRPr lang="de-DE" dirty="0" smtClean="0"/>
          </a:p>
          <a:p>
            <a:r>
              <a:rPr lang="de-DE" b="1" dirty="0" smtClean="0"/>
              <a:t>Hintergrundmotiv: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 Titelbild </a:t>
            </a:r>
            <a:r>
              <a:rPr lang="de-DE" baseline="0" dirty="0" smtClean="0"/>
              <a:t>kann direkt in den Bilderrahmen eingefügt werden. 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Es dürfen nur Bilder aus dem </a:t>
            </a:r>
            <a:r>
              <a:rPr lang="de-DE" b="1" dirty="0" smtClean="0"/>
              <a:t>KVBW-Bilder-Pool</a:t>
            </a:r>
            <a:r>
              <a:rPr lang="de-DE" b="1" baseline="0" dirty="0" smtClean="0"/>
              <a:t> </a:t>
            </a:r>
            <a:r>
              <a:rPr lang="de-DE" baseline="0" dirty="0" smtClean="0"/>
              <a:t>verwendet werden.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Größe ist 28,7 x 18 cm.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Das</a:t>
            </a:r>
            <a:r>
              <a:rPr lang="de-DE" baseline="0" dirty="0" smtClean="0"/>
              <a:t> Dateiformat ist JPEG, die Farbigkeit RGB.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1200" dirty="0" smtClean="0">
                <a:solidFill>
                  <a:schemeClr val="tx1"/>
                </a:solidFill>
              </a:rPr>
              <a:t>Die </a:t>
            </a:r>
            <a:r>
              <a:rPr lang="de-DE" b="1" kern="1200" dirty="0" smtClean="0">
                <a:solidFill>
                  <a:schemeClr val="tx1"/>
                </a:solidFill>
              </a:rPr>
              <a:t>Zwischenfolien </a:t>
            </a:r>
            <a:r>
              <a:rPr lang="de-DE" kern="1200" dirty="0" smtClean="0">
                <a:solidFill>
                  <a:schemeClr val="tx1"/>
                </a:solidFill>
              </a:rPr>
              <a:t>der einzelnen Kapiteln können auch in den Farben des Corporate Manuals gestaltet werden.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85738" y="287338"/>
            <a:ext cx="10331450" cy="6471507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tx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2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7631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1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blau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4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1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8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Rot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ün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3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ün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Grün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BE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elb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3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au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chemeClr val="accent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elb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Gelb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8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range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6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range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Orange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5D23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7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7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7200"/>
            <a:ext cx="3492000" cy="3481200"/>
          </a:xfrm>
          <a:solidFill>
            <a:schemeClr val="accent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13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 Ro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185567" y="287108"/>
            <a:ext cx="10332350" cy="6472190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rgbClr val="B95066"/>
          </a:solidFill>
        </p:spPr>
        <p:txBody>
          <a:bodyPr lIns="287646" tIns="197757" rIns="287646" bIns="179777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600" tIns="215735" rIns="3236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08C380E1-535D-47A0-9D25-76A39AB7BADA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2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MAC_Titel_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7" y="276604"/>
            <a:ext cx="10350907" cy="64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Logo_mak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98" y="6745292"/>
            <a:ext cx="2865149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418799" y="1486804"/>
            <a:ext cx="3492000" cy="3492000"/>
          </a:xfrm>
          <a:solidFill>
            <a:schemeClr val="bg2"/>
          </a:solidFill>
        </p:spPr>
        <p:txBody>
          <a:bodyPr lIns="287646" tIns="197757" rIns="287646" bIns="179777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418800" y="2652498"/>
            <a:ext cx="3492000" cy="822785"/>
          </a:xfrm>
        </p:spPr>
        <p:txBody>
          <a:bodyPr lIns="323600" tIns="215735" rIns="3236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5A2F8B40-CF84-443E-97CE-81D851C7E19A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8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A2B6828F-281F-4A07-AEBE-F1FC61032519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Ro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B95066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8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7635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BE7F2D40-91D0-4FFB-BB2E-B5F5497613FC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3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blau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AF342A68-B05B-4610-B7E3-89FF512535DF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ADA63AA2-B090-48F0-A7B0-160B6C8279A2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1999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41" y="2196000"/>
            <a:ext cx="4571999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E52EA07E-5EC2-4061-B27E-13EB0EFAD8E0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89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Rot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647629" y="197999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7375932E-F6DB-4EF9-8A64-A6B184A8C72F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9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6EF7338B-7FDC-4B8E-8D68-70B93292F1ED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1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>
            <a:off x="185567" y="287108"/>
            <a:ext cx="10332350" cy="6472190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7200"/>
            <a:ext cx="3492000" cy="3481200"/>
          </a:xfrm>
          <a:solidFill>
            <a:srgbClr val="B95066"/>
          </a:solidFill>
        </p:spPr>
        <p:txBody>
          <a:bodyPr lIns="287646" tIns="197757" rIns="287646" bIns="179777" anchor="t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 </a:t>
            </a:r>
            <a:fld id="{559FC84A-0596-4ED0-8324-263F47FB5BA3}" type="slidenum">
              <a:rPr lang="de-DE" altLang="de-DE" sz="1400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85BD28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7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elb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D48A26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0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CA3D2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5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itel Frau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" y="277201"/>
            <a:ext cx="10350000" cy="6490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tx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apitel Frau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277200"/>
            <a:ext cx="10350000" cy="649035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80000" y="1486800"/>
            <a:ext cx="3492000" cy="3492000"/>
          </a:xfrm>
          <a:solidFill>
            <a:schemeClr val="bg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080000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Kapitel Arzt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277201"/>
            <a:ext cx="10350000" cy="649036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accent1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/>
          <p:cNvSpPr/>
          <p:nvPr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Logo KVBW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2196000"/>
            <a:ext cx="9378000" cy="37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999" y="7102131"/>
            <a:ext cx="5400000" cy="215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21.10.2016, Ilka Latuske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8000" y="7102131"/>
            <a:ext cx="360000" cy="215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C1C7FEE-107F-6C43-BEA8-017909C8E8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186320" y="287301"/>
            <a:ext cx="338400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4" r:id="rId7"/>
    <p:sldLayoutId id="2147483662" r:id="rId8"/>
    <p:sldLayoutId id="2147483663" r:id="rId9"/>
    <p:sldLayoutId id="2147483650" r:id="rId10"/>
    <p:sldLayoutId id="2147483673" r:id="rId11"/>
    <p:sldLayoutId id="2147483654" r:id="rId12"/>
    <p:sldLayoutId id="2147483665" r:id="rId13"/>
    <p:sldLayoutId id="2147483674" r:id="rId14"/>
    <p:sldLayoutId id="2147483666" r:id="rId15"/>
    <p:sldLayoutId id="2147483667" r:id="rId16"/>
    <p:sldLayoutId id="2147483675" r:id="rId17"/>
    <p:sldLayoutId id="2147483668" r:id="rId18"/>
    <p:sldLayoutId id="2147483669" r:id="rId19"/>
    <p:sldLayoutId id="2147483676" r:id="rId20"/>
    <p:sldLayoutId id="2147483670" r:id="rId21"/>
    <p:sldLayoutId id="2147483671" r:id="rId22"/>
    <p:sldLayoutId id="2147483677" r:id="rId23"/>
    <p:sldLayoutId id="2147483672" r:id="rId24"/>
    <p:sldLayoutId id="2147483655" r:id="rId25"/>
    <p:sldLayoutId id="2147483678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521437" rtl="0" eaLnBrk="1" latinLnBrk="0" hangingPunct="1">
        <a:spcBef>
          <a:spcPct val="0"/>
        </a:spcBef>
        <a:buNone/>
        <a:defRPr sz="3400" kern="1200" spc="1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521437" rtl="0" eaLnBrk="1" latinLnBrk="0" hangingPunct="1">
        <a:lnSpc>
          <a:spcPct val="110000"/>
        </a:lnSpc>
        <a:spcBef>
          <a:spcPts val="0"/>
        </a:spcBef>
        <a:buFontTx/>
        <a:buNone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1pPr>
      <a:lvl2pPr marL="198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Arial"/>
        <a:buChar char="•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2pPr>
      <a:lvl3pPr marL="396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SzPct val="100000"/>
        <a:buFont typeface="Lucida Grande"/>
        <a:buChar char="‣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3pPr>
      <a:lvl4pPr marL="594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Lucida Grande"/>
        <a:buChar char="‣"/>
        <a:defRPr lang="de-DE" sz="2000" kern="1200" spc="3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792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SzPct val="100000"/>
        <a:buFont typeface="Lucida Grande"/>
        <a:buChar char="‣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/>
          <p:cNvSpPr/>
          <p:nvPr/>
        </p:nvSpPr>
        <p:spPr>
          <a:xfrm>
            <a:off x="185567" y="287108"/>
            <a:ext cx="10332350" cy="6472190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629" y="612731"/>
            <a:ext cx="9376681" cy="11239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629" y="2195328"/>
            <a:ext cx="9378538" cy="3744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628" y="7102427"/>
            <a:ext cx="5399989" cy="215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smtClean="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de-DE" smtClean="0">
                <a:solidFill>
                  <a:srgbClr val="000066"/>
                </a:solidFill>
                <a:latin typeface="Times New Roman" pitchFamily="18" charset="0"/>
              </a:rPr>
              <a:t>21.10.2016, Ilka Latuske</a:t>
            </a:r>
            <a:endParaRPr lang="de-DE" altLang="de-DE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7629" y="7102427"/>
            <a:ext cx="359999" cy="215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smtClean="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00066"/>
                </a:solidFill>
                <a:latin typeface="Times New Roman" pitchFamily="18" charset="0"/>
              </a:rPr>
              <a:t> </a:t>
            </a:r>
            <a:fld id="{F8A7A719-B234-4839-8617-D247E047CD34}" type="slidenum">
              <a:rPr lang="de-DE" altLang="de-DE" sz="1400">
                <a:solidFill>
                  <a:srgbClr val="000066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85567" y="287108"/>
            <a:ext cx="3384735" cy="367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>
              <a:solidFill>
                <a:prstClr val="white"/>
              </a:solidFill>
            </a:endParaRPr>
          </a:p>
        </p:txBody>
      </p:sp>
      <p:pic>
        <p:nvPicPr>
          <p:cNvPr id="7176" name="Bild 3" descr="Logo_mak_RGB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98" y="6745292"/>
            <a:ext cx="2865149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519627" rtl="0" fontAlgn="base">
        <a:spcBef>
          <a:spcPct val="0"/>
        </a:spcBef>
        <a:spcAft>
          <a:spcPct val="0"/>
        </a:spcAft>
        <a:defRPr sz="3400" kern="1200" spc="1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21437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42873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64310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85746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defTabSz="519627" rtl="0" fontAlgn="base">
        <a:lnSpc>
          <a:spcPct val="110000"/>
        </a:lnSpc>
        <a:spcBef>
          <a:spcPct val="0"/>
        </a:spcBef>
        <a:spcAft>
          <a:spcPct val="0"/>
        </a:spcAft>
        <a:defRPr kern="1200" spc="30">
          <a:solidFill>
            <a:schemeClr val="tx1"/>
          </a:solidFill>
          <a:latin typeface="Arial"/>
          <a:ea typeface="+mn-ea"/>
          <a:cs typeface="Arial"/>
        </a:defRPr>
      </a:lvl1pPr>
      <a:lvl2pPr marL="197350" indent="-197350" algn="l" defTabSz="519627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kern="1200" spc="30">
          <a:solidFill>
            <a:schemeClr val="tx1"/>
          </a:solidFill>
          <a:latin typeface="Arial"/>
          <a:ea typeface="+mn-ea"/>
          <a:cs typeface="Arial"/>
        </a:defRPr>
      </a:lvl2pPr>
      <a:lvl3pPr marL="394699" indent="-197350" algn="l" defTabSz="519627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Lucida Grande"/>
        <a:buChar char="‣"/>
        <a:defRPr kern="1200" spc="30">
          <a:solidFill>
            <a:schemeClr val="tx1"/>
          </a:solidFill>
          <a:latin typeface="Arial"/>
          <a:ea typeface="+mn-ea"/>
          <a:cs typeface="Arial"/>
        </a:defRPr>
      </a:lvl3pPr>
      <a:lvl4pPr marL="592048" indent="-197350" algn="l" defTabSz="519627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Font typeface="Lucida Grande"/>
        <a:buChar char="‣"/>
        <a:defRPr lang="de-DE" kern="1200" spc="30" dirty="0">
          <a:solidFill>
            <a:schemeClr val="tx1"/>
          </a:solidFill>
          <a:latin typeface="Arial"/>
          <a:ea typeface="+mn-ea"/>
          <a:cs typeface="Arial"/>
        </a:defRPr>
      </a:lvl4pPr>
      <a:lvl5pPr marL="789397" indent="-197350" algn="l" defTabSz="519627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Lucida Grande"/>
        <a:buChar char="‣"/>
        <a:defRPr kern="1200" spc="30">
          <a:solidFill>
            <a:schemeClr val="tx1"/>
          </a:solidFill>
          <a:latin typeface="Arial"/>
          <a:ea typeface="+mn-ea"/>
          <a:cs typeface="Arial"/>
        </a:defRPr>
      </a:lvl5pPr>
      <a:lvl6pPr marL="2864357" indent="-260393" algn="l" defTabSz="52079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150" indent="-260393" algn="l" defTabSz="52079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942" indent="-260393" algn="l" defTabSz="52079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736" indent="-260393" algn="l" defTabSz="52079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91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84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76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69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960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754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546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38" algn="l" defTabSz="5207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bawue.de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84663" y="1627200"/>
            <a:ext cx="7916091" cy="3481200"/>
          </a:xfrm>
        </p:spPr>
        <p:txBody>
          <a:bodyPr/>
          <a:lstStyle/>
          <a:p>
            <a:r>
              <a:rPr lang="de-DE" dirty="0" smtClean="0"/>
              <a:t>Kooperation zur Nachfolgesicherung?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22. </a:t>
            </a:r>
            <a:r>
              <a:rPr lang="de-DE" dirty="0"/>
              <a:t>O</a:t>
            </a:r>
            <a:r>
              <a:rPr lang="de-DE" dirty="0" smtClean="0"/>
              <a:t>ktober 2016</a:t>
            </a:r>
          </a:p>
          <a:p>
            <a:r>
              <a:rPr lang="de-DE" dirty="0" smtClean="0"/>
              <a:t>Ilka Latuske, Ass. jur.</a:t>
            </a:r>
          </a:p>
          <a:p>
            <a:r>
              <a:rPr lang="de-DE" dirty="0" smtClean="0"/>
              <a:t>Gruppenleiterin Niederlassungsberatung</a:t>
            </a:r>
          </a:p>
          <a:p>
            <a:r>
              <a:rPr lang="de-DE" dirty="0" smtClean="0"/>
              <a:t>SG Strategie, Kooperation und Nachwuchs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34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 smtClean="0"/>
              <a:t>Rechtsform </a:t>
            </a:r>
            <a:r>
              <a:rPr lang="de-DE" altLang="de-DE" dirty="0"/>
              <a:t>der GbR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endParaRPr lang="de-DE" altLang="de-DE" sz="2200" spc="34" dirty="0"/>
          </a:p>
          <a:p>
            <a:pPr marL="0" lvl="1" indent="0" defTabSz="594699">
              <a:buNone/>
              <a:defRPr/>
            </a:pPr>
            <a:endParaRPr lang="de-DE" altLang="de-DE" sz="2200" spc="34" dirty="0"/>
          </a:p>
          <a:p>
            <a:pPr lvl="1" defTabSz="594699">
              <a:defRPr/>
            </a:pPr>
            <a:endParaRPr lang="de-DE" altLang="de-DE" sz="2300" spc="34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10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48000" y="2196000"/>
            <a:ext cx="9378000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1pPr>
            <a:lvl2pPr marL="173038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2pPr>
            <a:lvl3pPr marL="346075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‣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3pPr>
            <a:lvl4pPr marL="519113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Lucida Grande"/>
              <a:buChar char="‣"/>
              <a:defRPr lang="de-DE"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4pPr>
            <a:lvl5pPr marL="692150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‣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5pPr>
            <a:lvl6pPr marL="2511492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28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3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399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lvl="1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spc="30" dirty="0" smtClean="0"/>
              <a:t>GbR = </a:t>
            </a:r>
            <a:r>
              <a:rPr lang="de-DE" sz="2000" dirty="0" smtClean="0"/>
              <a:t>Gesellschaft, die auf die Erreichung eines gemeinsamen Zwecks durch Abschluss eines Gesellschaftsvertrages gerichtet ist (vgl. § 705 BGB)</a:t>
            </a:r>
          </a:p>
          <a:p>
            <a:pPr marL="0" lvl="1" indent="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None/>
            </a:pPr>
            <a:endParaRPr lang="de-DE" sz="2000" dirty="0" smtClean="0"/>
          </a:p>
          <a:p>
            <a:pPr marL="198000" lvl="1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/>
              <a:t>Voraussetzungen:</a:t>
            </a:r>
            <a:endParaRPr lang="de-DE" sz="2000" dirty="0"/>
          </a:p>
          <a:p>
            <a:pPr marL="371037" lvl="2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/>
              <a:t>Gesellschaftsvertrag</a:t>
            </a:r>
          </a:p>
          <a:p>
            <a:pPr marL="371037" lvl="2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/>
              <a:t>mind. 2 Gesellschafter</a:t>
            </a:r>
          </a:p>
          <a:p>
            <a:pPr marL="371037" lvl="2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/>
              <a:t>kein Mindestkapital erforderlich</a:t>
            </a:r>
          </a:p>
          <a:p>
            <a:pPr marL="371037" lvl="2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bg2"/>
                </a:solidFill>
              </a:rPr>
              <a:t>gesamtschuldnerische Haftung </a:t>
            </a:r>
            <a:r>
              <a:rPr lang="de-DE" sz="2000" dirty="0" smtClean="0"/>
              <a:t>mit dem Gesellschaftsvermögen und dem Privatvermögen der Gesellschafter</a:t>
            </a:r>
          </a:p>
          <a:p>
            <a:pPr marL="371037" lvl="2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/>
              <a:t>Rechtsfähigkeit der „Außen-GbR“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97214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 smtClean="0"/>
              <a:t>Rechtsform </a:t>
            </a:r>
            <a:r>
              <a:rPr lang="de-DE" altLang="de-DE" dirty="0"/>
              <a:t>der PartG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endParaRPr lang="de-DE" altLang="de-DE" sz="2200" spc="34" dirty="0"/>
          </a:p>
          <a:p>
            <a:pPr marL="0" lvl="1" indent="0" defTabSz="594699">
              <a:buNone/>
              <a:defRPr/>
            </a:pPr>
            <a:endParaRPr lang="de-DE" altLang="de-DE" sz="2200" spc="34" dirty="0"/>
          </a:p>
          <a:p>
            <a:pPr lvl="1" defTabSz="594699">
              <a:defRPr/>
            </a:pPr>
            <a:endParaRPr lang="de-DE" altLang="de-DE" sz="2300" spc="34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11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48000" y="2196000"/>
            <a:ext cx="9378000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1pPr>
            <a:lvl2pPr marL="173038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2pPr>
            <a:lvl3pPr marL="346075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‣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3pPr>
            <a:lvl4pPr marL="519113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Lucida Grande"/>
              <a:buChar char="‣"/>
              <a:defRPr lang="de-DE"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4pPr>
            <a:lvl5pPr marL="692150" indent="-173038" algn="l" defTabSz="4556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‣"/>
              <a:defRPr kern="1200" spc="26">
                <a:solidFill>
                  <a:srgbClr val="000066"/>
                </a:solidFill>
                <a:latin typeface="Arial"/>
                <a:ea typeface="+mn-ea"/>
                <a:cs typeface="Arial"/>
              </a:defRPr>
            </a:lvl5pPr>
            <a:lvl6pPr marL="2511492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28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3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399" indent="-228315" algn="l" defTabSz="45663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lvl="1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spc="30" dirty="0" smtClean="0">
                <a:solidFill>
                  <a:schemeClr val="tx2"/>
                </a:solidFill>
                <a:cs typeface="+mn-cs"/>
              </a:rPr>
              <a:t>PartG = </a:t>
            </a:r>
            <a:r>
              <a:rPr lang="de-DE" sz="2000" dirty="0" smtClean="0">
                <a:solidFill>
                  <a:schemeClr val="tx2"/>
                </a:solidFill>
              </a:rPr>
              <a:t>Gesellschaft</a:t>
            </a:r>
            <a:r>
              <a:rPr lang="de-DE" sz="2000" dirty="0">
                <a:solidFill>
                  <a:schemeClr val="tx2"/>
                </a:solidFill>
              </a:rPr>
              <a:t>, in der sich Angehörige </a:t>
            </a:r>
            <a:r>
              <a:rPr lang="de-DE" sz="2000" dirty="0" smtClean="0">
                <a:solidFill>
                  <a:schemeClr val="tx2"/>
                </a:solidFill>
              </a:rPr>
              <a:t>freier </a:t>
            </a:r>
            <a:r>
              <a:rPr lang="de-DE" sz="2000" dirty="0">
                <a:solidFill>
                  <a:schemeClr val="tx2"/>
                </a:solidFill>
              </a:rPr>
              <a:t>Berufe zur </a:t>
            </a:r>
            <a:r>
              <a:rPr lang="de-DE" sz="2000" dirty="0" smtClean="0">
                <a:solidFill>
                  <a:schemeClr val="tx2"/>
                </a:solidFill>
              </a:rPr>
              <a:t>Ausübung </a:t>
            </a:r>
            <a:r>
              <a:rPr lang="de-DE" sz="2000" dirty="0">
                <a:solidFill>
                  <a:schemeClr val="tx2"/>
                </a:solidFill>
              </a:rPr>
              <a:t>ihrer Berufe zusammenschließen (§ 1 </a:t>
            </a:r>
            <a:r>
              <a:rPr lang="de-DE" sz="2000" dirty="0" smtClean="0">
                <a:solidFill>
                  <a:schemeClr val="tx2"/>
                </a:solidFill>
              </a:rPr>
              <a:t>PartGG)</a:t>
            </a:r>
          </a:p>
          <a:p>
            <a:pPr marL="0" lvl="1" indent="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198000" lvl="1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Voraussetzungen:</a:t>
            </a:r>
          </a:p>
          <a:p>
            <a:pPr marL="371037" lvl="2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Gesellschaftsvertrag</a:t>
            </a:r>
          </a:p>
          <a:p>
            <a:pPr marL="371037" lvl="2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mind. 2 Gesellschafter</a:t>
            </a:r>
          </a:p>
          <a:p>
            <a:pPr marL="371037" lvl="2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kein </a:t>
            </a:r>
            <a:r>
              <a:rPr lang="de-DE" sz="2000" dirty="0">
                <a:solidFill>
                  <a:schemeClr val="tx2"/>
                </a:solidFill>
              </a:rPr>
              <a:t>Mindestkapital </a:t>
            </a:r>
            <a:r>
              <a:rPr lang="de-DE" sz="2000" dirty="0" smtClean="0">
                <a:solidFill>
                  <a:schemeClr val="tx2"/>
                </a:solidFill>
              </a:rPr>
              <a:t>erforderlich</a:t>
            </a:r>
          </a:p>
          <a:p>
            <a:pPr marL="371037" lvl="2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bg2"/>
                </a:solidFill>
              </a:rPr>
              <a:t>gesamtschuldnerische Haftung </a:t>
            </a:r>
            <a:r>
              <a:rPr lang="de-DE" sz="2000" dirty="0">
                <a:solidFill>
                  <a:schemeClr val="tx2"/>
                </a:solidFill>
              </a:rPr>
              <a:t>mit dem </a:t>
            </a:r>
            <a:r>
              <a:rPr lang="de-DE" sz="2000" dirty="0" smtClean="0">
                <a:solidFill>
                  <a:schemeClr val="tx2"/>
                </a:solidFill>
              </a:rPr>
              <a:t>Gesellschaftsvermögen </a:t>
            </a:r>
            <a:r>
              <a:rPr lang="de-DE" sz="2000" dirty="0">
                <a:solidFill>
                  <a:schemeClr val="tx2"/>
                </a:solidFill>
              </a:rPr>
              <a:t>und dem </a:t>
            </a:r>
            <a:r>
              <a:rPr lang="de-DE" sz="2000" dirty="0" smtClean="0">
                <a:solidFill>
                  <a:schemeClr val="tx2"/>
                </a:solidFill>
              </a:rPr>
              <a:t>Privatvermögen </a:t>
            </a:r>
            <a:r>
              <a:rPr lang="de-DE" sz="2000" dirty="0">
                <a:solidFill>
                  <a:schemeClr val="tx2"/>
                </a:solidFill>
              </a:rPr>
              <a:t>der </a:t>
            </a:r>
            <a:r>
              <a:rPr lang="de-DE" sz="2000" dirty="0" smtClean="0">
                <a:solidFill>
                  <a:schemeClr val="tx2"/>
                </a:solidFill>
              </a:rPr>
              <a:t>Gesellschafter</a:t>
            </a:r>
          </a:p>
          <a:p>
            <a:pPr marL="569038" lvl="3" indent="-1980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</a:pPr>
            <a:r>
              <a:rPr lang="de-DE" sz="2000" u="sng" dirty="0" smtClean="0">
                <a:solidFill>
                  <a:schemeClr val="tx2"/>
                </a:solidFill>
              </a:rPr>
              <a:t>aber</a:t>
            </a:r>
            <a:r>
              <a:rPr lang="de-DE" sz="2000" dirty="0" smtClean="0">
                <a:solidFill>
                  <a:schemeClr val="tx2"/>
                </a:solidFill>
              </a:rPr>
              <a:t>: </a:t>
            </a:r>
            <a:r>
              <a:rPr lang="de-DE" sz="2000" dirty="0" smtClean="0">
                <a:solidFill>
                  <a:schemeClr val="bg2"/>
                </a:solidFill>
              </a:rPr>
              <a:t>Haftungsbeschränkung für </a:t>
            </a:r>
            <a:r>
              <a:rPr lang="de-DE" sz="2000" dirty="0">
                <a:solidFill>
                  <a:schemeClr val="bg2"/>
                </a:solidFill>
              </a:rPr>
              <a:t>Fehler in der Berufsausübung </a:t>
            </a:r>
            <a:r>
              <a:rPr lang="de-DE" sz="2000" dirty="0" smtClean="0">
                <a:solidFill>
                  <a:schemeClr val="tx2"/>
                </a:solidFill>
              </a:rPr>
              <a:t>möglich</a:t>
            </a:r>
          </a:p>
          <a:p>
            <a:pPr marL="371037" lvl="2" indent="-198000" defTabSz="52143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Arial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Eintragung in </a:t>
            </a:r>
            <a:r>
              <a:rPr lang="de-DE" sz="2000" dirty="0">
                <a:solidFill>
                  <a:schemeClr val="tx2"/>
                </a:solidFill>
              </a:rPr>
              <a:t>das </a:t>
            </a:r>
            <a:r>
              <a:rPr lang="de-DE" sz="2000" dirty="0">
                <a:solidFill>
                  <a:schemeClr val="bg2"/>
                </a:solidFill>
              </a:rPr>
              <a:t>Partnerschaftsregister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beim Amtsgericht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822658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sz="3900" dirty="0"/>
              <a:t/>
            </a:r>
            <a:br>
              <a:rPr lang="de-DE" altLang="de-DE" sz="3900" dirty="0"/>
            </a:br>
            <a:r>
              <a:rPr lang="de-DE" altLang="de-DE" dirty="0"/>
              <a:t>Genehmigung </a:t>
            </a:r>
            <a:r>
              <a:rPr lang="de-DE" altLang="de-DE" dirty="0" smtClean="0"/>
              <a:t>der BAG durch </a:t>
            </a:r>
            <a:r>
              <a:rPr lang="de-DE" altLang="de-DE" dirty="0"/>
              <a:t>ZA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/>
              <a:t>§ 33 Abs. 2 Ärzte-ZV: </a:t>
            </a:r>
            <a:r>
              <a:rPr lang="de-DE" altLang="de-DE" b="1" spc="34" dirty="0"/>
              <a:t>vorherige Genehmigung durch den </a:t>
            </a:r>
            <a:r>
              <a:rPr lang="de-DE" altLang="de-DE" b="1" spc="34" dirty="0" smtClean="0"/>
              <a:t>Zulassungsausschuss</a:t>
            </a:r>
            <a:endParaRPr lang="de-DE" altLang="de-DE" b="1" spc="34" dirty="0"/>
          </a:p>
          <a:p>
            <a:pPr marL="0" lvl="1" indent="0" defTabSz="594699">
              <a:buNone/>
              <a:defRPr/>
            </a:pPr>
            <a:endParaRPr lang="de-DE" altLang="de-DE" b="1" spc="34" dirty="0"/>
          </a:p>
          <a:p>
            <a:pPr lvl="2" defTabSz="594699">
              <a:defRPr/>
            </a:pPr>
            <a:r>
              <a:rPr lang="de-DE" altLang="de-DE" u="sng" spc="34" dirty="0"/>
              <a:t>schriftlicher</a:t>
            </a:r>
            <a:r>
              <a:rPr lang="de-DE" altLang="de-DE" spc="34" dirty="0"/>
              <a:t> Gesellschaftsvertrag erforderlich (BSG vom 16.7.2003, AZ: B 6 KA 34/02 R)</a:t>
            </a:r>
          </a:p>
          <a:p>
            <a:pPr lvl="3" defTabSz="594699">
              <a:defRPr/>
            </a:pPr>
            <a:r>
              <a:rPr lang="de-DE" altLang="de-DE" spc="34" dirty="0"/>
              <a:t>weitgehende Vertragsfreiheit, aber Einschränkung durch Berufsrecht / Vertragsarztrecht</a:t>
            </a:r>
          </a:p>
          <a:p>
            <a:pPr marL="395951" lvl="3" indent="0" defTabSz="594699">
              <a:buNone/>
              <a:defRPr/>
            </a:pP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 smtClean="0"/>
              <a:t>antragsberechtigt</a:t>
            </a:r>
            <a:r>
              <a:rPr lang="de-DE" altLang="de-DE" spc="34" dirty="0"/>
              <a:t>: zugelassene Leistungserbringer</a:t>
            </a:r>
          </a:p>
          <a:p>
            <a:pPr marL="197975" lvl="2" indent="0" defTabSz="594699">
              <a:buNone/>
              <a:defRPr/>
            </a:pP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/>
              <a:t>Antragsgebühr: 120 € je Teilnehmer der BAG (§ 46 Abs. 1 Ärzte-ZV)</a:t>
            </a:r>
          </a:p>
          <a:p>
            <a:pPr lvl="1" defTabSz="594699">
              <a:defRPr/>
            </a:pPr>
            <a:endParaRPr lang="de-DE" altLang="de-DE" sz="2300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12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802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Vertragsarzt als </a:t>
            </a:r>
            <a:r>
              <a:rPr lang="de-DE" altLang="de-DE" dirty="0" smtClean="0"/>
              <a:t>Gesellschafter (1)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 defTabSz="594699">
              <a:buNone/>
              <a:defRPr/>
            </a:pPr>
            <a:r>
              <a:rPr lang="de-DE" altLang="de-DE" sz="2200" spc="34" dirty="0"/>
              <a:t>		</a:t>
            </a:r>
            <a:r>
              <a:rPr lang="de-DE" altLang="de-DE" spc="34" dirty="0"/>
              <a:t>Scheinselbständigkeit			 Anstellung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/>
              <a:t>BSG vom 23.06.2010, AZ: B 6 KA 7/09 R</a:t>
            </a:r>
          </a:p>
          <a:p>
            <a:pPr lvl="2" defTabSz="594699">
              <a:defRPr/>
            </a:pPr>
            <a:r>
              <a:rPr lang="de-DE" altLang="de-DE" spc="34" dirty="0"/>
              <a:t>höhere Anforderungen als sie §§ 705 ff. BGB für Gesellschafter vorsehen</a:t>
            </a:r>
          </a:p>
          <a:p>
            <a:pPr lvl="2" defTabSz="594699">
              <a:defRPr/>
            </a:pPr>
            <a:r>
              <a:rPr lang="de-DE" altLang="de-DE" spc="34" dirty="0" smtClean="0"/>
              <a:t>berufliche </a:t>
            </a:r>
            <a:r>
              <a:rPr lang="de-DE" altLang="de-DE" spc="34" dirty="0"/>
              <a:t>Selbständigkeit = eigenverantwortliche Gestaltung der ärztlichen Tätigkeit</a:t>
            </a:r>
          </a:p>
          <a:p>
            <a:pPr lvl="2" defTabSz="594699">
              <a:defRPr/>
            </a:pPr>
            <a:r>
              <a:rPr lang="de-DE" altLang="de-DE" spc="34" dirty="0" smtClean="0"/>
              <a:t>persönliche </a:t>
            </a:r>
            <a:r>
              <a:rPr lang="de-DE" altLang="de-DE" spc="34" dirty="0"/>
              <a:t>Selbständigkeit = ausreichende Handlungs-, insbes. Weisungsfreiheit</a:t>
            </a:r>
          </a:p>
          <a:p>
            <a:pPr lvl="2" defTabSz="594699">
              <a:defRPr/>
            </a:pPr>
            <a:r>
              <a:rPr lang="de-DE" altLang="de-DE" spc="34" dirty="0"/>
              <a:t>Befugnis, die medizinische Behandlung nach eigenem Ermessen ausüben zu können</a:t>
            </a:r>
          </a:p>
          <a:p>
            <a:pPr lvl="2" defTabSz="594699">
              <a:defRPr/>
            </a:pPr>
            <a:r>
              <a:rPr lang="de-DE" altLang="de-DE" spc="34" dirty="0"/>
              <a:t>Ausschluss erheblicher Einflussnahmen Dritter, z.B. auf Praxisausstattung</a:t>
            </a:r>
          </a:p>
          <a:p>
            <a:pPr marL="0" lvl="1" indent="0" defTabSz="594699">
              <a:buNone/>
              <a:defRPr/>
            </a:pPr>
            <a:endParaRPr lang="de-DE" altLang="de-DE" sz="2300" i="1" spc="34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13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98" y="2352870"/>
            <a:ext cx="692163" cy="1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604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Vertragsarzt als </a:t>
            </a:r>
            <a:r>
              <a:rPr lang="de-DE" altLang="de-DE" dirty="0" smtClean="0"/>
              <a:t>Gesellschafter (2)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eigenwirtschaftliches Risiko</a:t>
            </a:r>
          </a:p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unternehmerische Selbstverantwortung</a:t>
            </a:r>
          </a:p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hohes </a:t>
            </a:r>
            <a:r>
              <a:rPr lang="de-DE" altLang="de-DE" spc="34" dirty="0"/>
              <a:t>Maß an eigener Verantwortung in der </a:t>
            </a:r>
            <a:r>
              <a:rPr lang="de-DE" altLang="de-DE" spc="34" dirty="0" smtClean="0"/>
              <a:t>Gesellschaft</a:t>
            </a:r>
          </a:p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über </a:t>
            </a:r>
            <a:r>
              <a:rPr lang="de-DE" altLang="de-DE" spc="34" dirty="0"/>
              <a:t>eigene Arbeitskraft frei verfügen </a:t>
            </a:r>
            <a:r>
              <a:rPr lang="de-DE" altLang="de-DE" spc="34" dirty="0" smtClean="0"/>
              <a:t>dürfen</a:t>
            </a:r>
          </a:p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eigene </a:t>
            </a:r>
            <a:r>
              <a:rPr lang="de-DE" altLang="de-DE" spc="34" dirty="0"/>
              <a:t>Arbeitszeit frei einteilen </a:t>
            </a:r>
            <a:r>
              <a:rPr lang="de-DE" altLang="de-DE" spc="34" dirty="0" smtClean="0"/>
              <a:t>dürfen</a:t>
            </a:r>
          </a:p>
          <a:p>
            <a:pPr lvl="1" defTabSz="594699">
              <a:buClr>
                <a:srgbClr val="990033"/>
              </a:buClr>
              <a:defRPr/>
            </a:pPr>
            <a:r>
              <a:rPr lang="de-DE" altLang="de-DE" spc="34" dirty="0" smtClean="0"/>
              <a:t>volles </a:t>
            </a:r>
            <a:r>
              <a:rPr lang="de-DE" altLang="de-DE" spc="34" dirty="0"/>
              <a:t>wirtschaftliches Berufsrisiko selbst tragen</a:t>
            </a:r>
          </a:p>
          <a:p>
            <a:pPr marL="193728" indent="-391077" defTabSz="594699">
              <a:buFont typeface="Arial" panose="020B0604020202020204" pitchFamily="34" charset="0"/>
              <a:buChar char="•"/>
              <a:defRPr/>
            </a:pPr>
            <a:endParaRPr lang="de-DE" altLang="de-DE" spc="34" dirty="0"/>
          </a:p>
          <a:p>
            <a:pPr defTabSz="594699">
              <a:defRPr/>
            </a:pPr>
            <a:endParaRPr lang="de-DE" altLang="de-DE" b="1" spc="34" dirty="0" smtClean="0"/>
          </a:p>
          <a:p>
            <a:pPr defTabSz="594699">
              <a:defRPr/>
            </a:pPr>
            <a:r>
              <a:rPr lang="de-DE" altLang="de-DE" b="1" spc="34" dirty="0" smtClean="0"/>
              <a:t>In </a:t>
            </a:r>
            <a:r>
              <a:rPr lang="de-DE" altLang="de-DE" b="1" spc="34" dirty="0"/>
              <a:t>der Gesellschafterstellung muss sich die individuelle Unabhängigkeit und das wirtschaftliche Risiko des Vertragsarztes konkretisieren!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14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7766153" y="4104869"/>
            <a:ext cx="576000" cy="540000"/>
          </a:xfrm>
          <a:prstGeom prst="wedgeEllipseCallout">
            <a:avLst>
              <a:gd name="adj1" fmla="val -60833"/>
              <a:gd name="adj2" fmla="val 77199"/>
            </a:avLst>
          </a:prstGeom>
          <a:noFill/>
          <a:ln w="2857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664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 smtClean="0"/>
              <a:t>Jobsharing-BAG</a:t>
            </a:r>
            <a:br>
              <a:rPr lang="de-DE" altLang="de-DE" dirty="0" smtClean="0"/>
            </a:br>
            <a:r>
              <a:rPr lang="de-DE" altLang="de-DE" dirty="0" smtClean="0"/>
              <a:t>allgemein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/>
              <a:t>§ 101 Abs. I Satz I Nr. 4 SGB V </a:t>
            </a:r>
            <a:r>
              <a:rPr lang="de-DE" altLang="de-DE" spc="34" dirty="0" err="1"/>
              <a:t>iVm</a:t>
            </a:r>
            <a:r>
              <a:rPr lang="de-DE" altLang="de-DE" spc="34" dirty="0"/>
              <a:t> §§ 40 ff </a:t>
            </a:r>
            <a:r>
              <a:rPr lang="de-DE" altLang="de-DE" spc="34" dirty="0" err="1"/>
              <a:t>BePlaRili</a:t>
            </a:r>
            <a:endParaRPr lang="de-DE" altLang="de-DE" spc="34" dirty="0"/>
          </a:p>
          <a:p>
            <a:pPr marL="0" lvl="1" indent="0" defTabSz="594699">
              <a:buNone/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/>
              <a:t>Gemeinschaftspraxis / BAG im gesperrten Planungsbereich</a:t>
            </a:r>
          </a:p>
          <a:p>
            <a:pPr lvl="2" defTabSz="594699">
              <a:defRPr/>
            </a:pPr>
            <a:r>
              <a:rPr lang="de-DE" altLang="de-DE" spc="34" dirty="0"/>
              <a:t>(zum JS-Senior vinkulierte) Zulassung des JS-Juniors mit allen Rechten und Pflichten</a:t>
            </a:r>
          </a:p>
          <a:p>
            <a:pPr lvl="2" defTabSz="594699">
              <a:defRPr/>
            </a:pPr>
            <a:r>
              <a:rPr lang="de-DE" altLang="de-DE" spc="34" dirty="0"/>
              <a:t>Wegfall der Zulassungsbeschränkung</a:t>
            </a:r>
          </a:p>
          <a:p>
            <a:pPr lvl="3" defTabSz="594699">
              <a:defRPr/>
            </a:pPr>
            <a:r>
              <a:rPr lang="de-DE" altLang="de-DE" spc="34" dirty="0"/>
              <a:t>nach 10 Jahren (§ 101 Abs. 4 S.2 SGB V)</a:t>
            </a:r>
          </a:p>
          <a:p>
            <a:pPr lvl="3" defTabSz="594699">
              <a:defRPr/>
            </a:pPr>
            <a:r>
              <a:rPr lang="de-DE" altLang="de-DE" spc="34" dirty="0"/>
              <a:t>zuvor bei Entsperrung des Planungsbereiches (§ 26 Abs. 2 </a:t>
            </a:r>
            <a:r>
              <a:rPr lang="de-DE" altLang="de-DE" spc="34" dirty="0" err="1"/>
              <a:t>BePlaRili</a:t>
            </a:r>
            <a:r>
              <a:rPr lang="de-DE" altLang="de-DE" spc="34" dirty="0"/>
              <a:t>)</a:t>
            </a:r>
          </a:p>
          <a:p>
            <a:pPr lvl="2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/>
              <a:t>Zulassung des JS-Juniors steht und fällt mit der Mitgliedschaft in der BAG</a:t>
            </a:r>
          </a:p>
          <a:p>
            <a:pPr lvl="2" defTabSz="594699">
              <a:defRPr/>
            </a:pPr>
            <a:r>
              <a:rPr lang="de-DE" altLang="de-DE" spc="34" dirty="0"/>
              <a:t>bei Auflösung der BAG oder Ausscheiden des JS-Seniors aus der BAG endet die Zulassung des JS-Juniors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endParaRPr lang="de-DE" altLang="de-DE" spc="34" dirty="0"/>
          </a:p>
          <a:p>
            <a:pPr lvl="2" defTabSz="594699">
              <a:defRPr/>
            </a:pPr>
            <a:endParaRPr lang="de-DE" altLang="de-DE" sz="2300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15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475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 smtClean="0"/>
              <a:t>Jobsharing-BAG</a:t>
            </a:r>
            <a:br>
              <a:rPr lang="de-DE" altLang="de-DE" dirty="0" smtClean="0"/>
            </a:br>
            <a:r>
              <a:rPr lang="de-DE" altLang="de-DE" dirty="0" smtClean="0"/>
              <a:t>Fachidentität </a:t>
            </a:r>
            <a:r>
              <a:rPr lang="de-DE" altLang="de-DE" dirty="0"/>
              <a:t>(§ 41 Abs. 1 </a:t>
            </a:r>
            <a:r>
              <a:rPr lang="de-DE" altLang="de-DE" dirty="0" err="1" smtClean="0"/>
              <a:t>BePlaRili</a:t>
            </a:r>
            <a:r>
              <a:rPr lang="de-DE" altLang="de-DE" dirty="0" smtClean="0"/>
              <a:t>) 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2195999"/>
            <a:ext cx="9378000" cy="4191737"/>
          </a:xfrm>
        </p:spPr>
        <p:txBody>
          <a:bodyPr/>
          <a:lstStyle/>
          <a:p>
            <a:pPr marL="0" lvl="1" indent="0" defTabSz="594699">
              <a:buNone/>
              <a:defRPr/>
            </a:pPr>
            <a:r>
              <a:rPr lang="de-DE" altLang="de-DE" sz="1900" spc="34" dirty="0" smtClean="0"/>
              <a:t>Identität </a:t>
            </a:r>
            <a:r>
              <a:rPr lang="de-DE" altLang="de-DE" sz="1900" spc="34" dirty="0"/>
              <a:t>in </a:t>
            </a:r>
            <a:r>
              <a:rPr lang="de-DE" altLang="de-DE" sz="1900" spc="34" dirty="0" smtClean="0"/>
              <a:t>Facharztkompetenz und (soweit geführt) in Schwerpunktkompetenz</a:t>
            </a:r>
          </a:p>
          <a:p>
            <a:pPr marL="0" lvl="1" indent="0" defTabSz="594699">
              <a:buNone/>
              <a:defRPr/>
            </a:pPr>
            <a:endParaRPr lang="de-DE" altLang="de-DE" sz="1900" spc="34" dirty="0"/>
          </a:p>
          <a:p>
            <a:pPr lvl="1" defTabSz="594699">
              <a:defRPr/>
            </a:pPr>
            <a:r>
              <a:rPr lang="de-DE" altLang="de-DE" sz="1900" spc="34" dirty="0"/>
              <a:t>ausreichend, wenn nur einer der Ärzte über eine </a:t>
            </a:r>
            <a:r>
              <a:rPr lang="de-DE" altLang="de-DE" sz="1900" spc="34" dirty="0" smtClean="0"/>
              <a:t>Schwerpunktbezeichnung / Schwerpunktkompetenz verfügt</a:t>
            </a:r>
          </a:p>
          <a:p>
            <a:pPr marL="0" lvl="1" indent="0" defTabSz="594699">
              <a:buNone/>
              <a:defRPr/>
            </a:pPr>
            <a:endParaRPr lang="de-DE" altLang="de-DE" sz="1900" spc="34" dirty="0" smtClean="0"/>
          </a:p>
          <a:p>
            <a:pPr lvl="1" defTabSz="594699">
              <a:defRPr/>
            </a:pPr>
            <a:r>
              <a:rPr lang="de-DE" altLang="de-DE" sz="1900" spc="34" dirty="0" smtClean="0"/>
              <a:t>bei </a:t>
            </a:r>
            <a:r>
              <a:rPr lang="de-DE" altLang="de-DE" sz="1900" spc="34" dirty="0"/>
              <a:t>mehreren Ärzten in BAG genügt Übereinstimmung mit einem der in gemeinsamer Berufsausübung verbundenen </a:t>
            </a:r>
            <a:r>
              <a:rPr lang="de-DE" altLang="de-DE" sz="1900" spc="34" dirty="0" smtClean="0"/>
              <a:t>Vertragsärzte</a:t>
            </a:r>
          </a:p>
          <a:p>
            <a:pPr marL="0" lvl="1" indent="0" defTabSz="594699">
              <a:buNone/>
              <a:defRPr/>
            </a:pPr>
            <a:endParaRPr lang="de-DE" altLang="de-DE" sz="1900" spc="34" dirty="0" smtClean="0"/>
          </a:p>
          <a:p>
            <a:pPr lvl="1" defTabSz="594699">
              <a:defRPr/>
            </a:pPr>
            <a:r>
              <a:rPr lang="de-DE" altLang="de-DE" sz="1900" spc="34" dirty="0" smtClean="0"/>
              <a:t>Ausnahmenregelungen in </a:t>
            </a:r>
            <a:r>
              <a:rPr lang="de-DE" altLang="de-DE" sz="1900" spc="34" dirty="0"/>
              <a:t>§ 41 Abs. 2 – 8 </a:t>
            </a:r>
            <a:r>
              <a:rPr lang="de-DE" altLang="de-DE" sz="1900" spc="34" dirty="0" err="1" smtClean="0"/>
              <a:t>BePlaRili</a:t>
            </a:r>
            <a:endParaRPr lang="de-DE" altLang="de-DE" sz="1900" spc="34" dirty="0" smtClean="0"/>
          </a:p>
          <a:p>
            <a:pPr lvl="2" defTabSz="594699">
              <a:defRPr/>
            </a:pPr>
            <a:r>
              <a:rPr lang="de-DE" altLang="de-DE" sz="1900" spc="34" dirty="0"/>
              <a:t>FA Nervenheilkunde (Nervenarzt) mit FA Neurologie und Psychiatrie oder FA Neurologie und Psychiatrie und Psychotherapie (§ 41 Abs. 3 Ziff. 5)</a:t>
            </a:r>
          </a:p>
          <a:p>
            <a:pPr lvl="2" defTabSz="594699">
              <a:defRPr/>
            </a:pPr>
            <a:r>
              <a:rPr lang="de-DE" altLang="de-DE" sz="1900" spc="34" dirty="0" smtClean="0"/>
              <a:t>Ärzte </a:t>
            </a:r>
            <a:r>
              <a:rPr lang="de-DE" altLang="de-DE" sz="1900" spc="34" dirty="0"/>
              <a:t>aus der Arztgruppe der Nervenärzte bei „besonderen Versorgungsbedürfnissen“ (§ 41 Abs. 7)</a:t>
            </a:r>
          </a:p>
          <a:p>
            <a:pPr lvl="2" defTabSz="594699">
              <a:defRPr/>
            </a:pPr>
            <a:endParaRPr lang="de-DE" altLang="de-DE" sz="2300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16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21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Jobsharing-BAG</a:t>
            </a:r>
            <a:br>
              <a:rPr lang="de-DE" altLang="de-DE" dirty="0"/>
            </a:br>
            <a:r>
              <a:rPr lang="de-DE" altLang="de-DE" dirty="0" smtClean="0"/>
              <a:t>Obergrenze (1)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 smtClean="0"/>
              <a:t>bisher: </a:t>
            </a:r>
          </a:p>
          <a:p>
            <a:pPr lvl="2" defTabSz="594699">
              <a:defRPr/>
            </a:pPr>
            <a:r>
              <a:rPr lang="de-DE" altLang="de-DE" spc="34" dirty="0" smtClean="0"/>
              <a:t>angeforderten </a:t>
            </a:r>
            <a:r>
              <a:rPr lang="de-DE" altLang="de-DE" spc="34" dirty="0"/>
              <a:t>Leistungsvolumen </a:t>
            </a:r>
            <a:r>
              <a:rPr lang="de-DE" altLang="de-DE" spc="34" dirty="0" smtClean="0"/>
              <a:t>der Praxis in </a:t>
            </a:r>
            <a:r>
              <a:rPr lang="de-DE" altLang="de-DE" spc="34" dirty="0"/>
              <a:t>den vorausgegangenen </a:t>
            </a:r>
            <a:r>
              <a:rPr lang="de-DE" altLang="de-DE" spc="34" dirty="0" smtClean="0"/>
              <a:t>vier Quartalen, abzgl</a:t>
            </a:r>
            <a:r>
              <a:rPr lang="de-DE" altLang="de-DE" spc="34" dirty="0"/>
              <a:t>. Leistungen des organisierten Notfalldienstes sowie Kosten und Leistungen aus </a:t>
            </a:r>
            <a:r>
              <a:rPr lang="de-DE" altLang="de-DE" spc="34" dirty="0" smtClean="0"/>
              <a:t>Sonderverträgen, zzgl</a:t>
            </a:r>
            <a:r>
              <a:rPr lang="de-DE" altLang="de-DE" spc="34" dirty="0"/>
              <a:t>. einmaliger Aufschlag von 3 % des quartalsbezogenen </a:t>
            </a:r>
            <a:r>
              <a:rPr lang="de-DE" altLang="de-DE" spc="34" dirty="0" smtClean="0"/>
              <a:t>Prüfgruppendurchschnitts</a:t>
            </a:r>
          </a:p>
          <a:p>
            <a:pPr lvl="1" defTabSz="594699">
              <a:defRPr/>
            </a:pPr>
            <a:endParaRPr lang="de-DE" altLang="de-DE" spc="34" dirty="0" smtClean="0"/>
          </a:p>
          <a:p>
            <a:pPr lvl="1" defTabSz="594699">
              <a:defRPr/>
            </a:pPr>
            <a:r>
              <a:rPr lang="de-DE" altLang="de-DE" spc="34" dirty="0"/>
              <a:t>neu bei BAG / MVZ: </a:t>
            </a:r>
            <a:endParaRPr lang="de-DE" altLang="de-DE" spc="34" dirty="0" smtClean="0"/>
          </a:p>
          <a:p>
            <a:pPr lvl="2" defTabSz="594699">
              <a:defRPr/>
            </a:pPr>
            <a:r>
              <a:rPr lang="de-DE" altLang="de-DE" spc="34" dirty="0" smtClean="0"/>
              <a:t>Division </a:t>
            </a:r>
            <a:r>
              <a:rPr lang="de-DE" altLang="de-DE" spc="34" dirty="0"/>
              <a:t>des gesamten Leistungsvolumens der BAG/MVZ (ohne die bekannten </a:t>
            </a:r>
            <a:r>
              <a:rPr lang="de-DE" altLang="de-DE" spc="34" dirty="0" smtClean="0"/>
              <a:t>abzuziehenden Leistungen</a:t>
            </a:r>
            <a:r>
              <a:rPr lang="de-DE" altLang="de-DE" spc="34" dirty="0"/>
              <a:t>) durch die </a:t>
            </a:r>
            <a:r>
              <a:rPr lang="de-DE" altLang="de-DE" spc="34" dirty="0" smtClean="0"/>
              <a:t>Anzahl der </a:t>
            </a:r>
            <a:r>
              <a:rPr lang="de-DE" altLang="de-DE" spc="34" dirty="0"/>
              <a:t>Abrechnungsfaktoren der </a:t>
            </a:r>
            <a:r>
              <a:rPr lang="de-DE" altLang="de-DE" spc="34" dirty="0" smtClean="0"/>
              <a:t>BAG / des MVZ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endParaRPr lang="de-DE" altLang="de-DE" sz="2300" spc="34" dirty="0"/>
          </a:p>
          <a:p>
            <a:pPr marL="0" lvl="1" indent="0" defTabSz="594699">
              <a:buNone/>
              <a:defRPr/>
            </a:pPr>
            <a:endParaRPr lang="de-DE" altLang="de-DE" sz="2300" i="1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17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738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Jobsharing-BAG</a:t>
            </a:r>
            <a:br>
              <a:rPr lang="de-DE" altLang="de-DE" dirty="0"/>
            </a:br>
            <a:r>
              <a:rPr lang="de-DE" altLang="de-DE" dirty="0" smtClean="0"/>
              <a:t>Obergrenze (2)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80450" lvl="1" indent="-285750"/>
            <a:r>
              <a:rPr lang="de-DE" dirty="0"/>
              <a:t>§ 101 Abs. 1 S. 1 Nr. 6 </a:t>
            </a:r>
            <a:r>
              <a:rPr lang="de-DE" dirty="0" smtClean="0"/>
              <a:t>SGBV</a:t>
            </a:r>
            <a:endParaRPr lang="de-DE" dirty="0"/>
          </a:p>
          <a:p>
            <a:pPr marL="480450" lvl="1" indent="-285750"/>
            <a:endParaRPr lang="de-DE" dirty="0"/>
          </a:p>
          <a:p>
            <a:pPr marL="675146" lvl="2" indent="-285750"/>
            <a:r>
              <a:rPr lang="de-DE" dirty="0"/>
              <a:t>Praxen mit unterdurchschnittlichem Leistungsumfang sollen ihr Praxisvolumen </a:t>
            </a:r>
            <a:r>
              <a:rPr lang="de-DE" dirty="0" smtClean="0"/>
              <a:t>auf </a:t>
            </a:r>
            <a:r>
              <a:rPr lang="de-DE" dirty="0"/>
              <a:t>Fachgruppendurchschnitt anheben können; Psychotherapeuten sollen ihr Praxisvolumen darüber hinaus steigern können (+25</a:t>
            </a:r>
            <a:r>
              <a:rPr lang="de-DE" dirty="0" smtClean="0"/>
              <a:t>%)</a:t>
            </a:r>
          </a:p>
          <a:p>
            <a:pPr marL="675146" lvl="2" indent="-285750"/>
            <a:endParaRPr lang="de-DE" dirty="0"/>
          </a:p>
          <a:p>
            <a:pPr marL="675146" lvl="2" indent="-285750"/>
            <a:r>
              <a:rPr lang="de-DE" dirty="0" smtClean="0"/>
              <a:t>in Kraft seit 15.9.16</a:t>
            </a:r>
          </a:p>
          <a:p>
            <a:pPr marL="675146" lvl="2" indent="-285750"/>
            <a:endParaRPr lang="de-DE" dirty="0"/>
          </a:p>
          <a:p>
            <a:pPr marL="675146" lvl="2" indent="-285750"/>
            <a:r>
              <a:rPr lang="de-DE" dirty="0"/>
              <a:t>nur noch zu Beginn eines Quartals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18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377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Jobsharing-BAG</a:t>
            </a:r>
            <a:br>
              <a:rPr lang="de-DE" altLang="de-DE" dirty="0"/>
            </a:br>
            <a:r>
              <a:rPr lang="de-DE" altLang="de-DE" dirty="0"/>
              <a:t>Bevorrechtigung bei Ausschreibung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/>
              <a:t>§ 101 Abs. 3 SGB </a:t>
            </a:r>
            <a:r>
              <a:rPr lang="de-DE" altLang="de-DE" spc="34" dirty="0" smtClean="0"/>
              <a:t>V</a:t>
            </a:r>
            <a:endParaRPr lang="de-DE" altLang="de-DE" spc="34" dirty="0"/>
          </a:p>
          <a:p>
            <a:pPr lvl="1" defTabSz="594699">
              <a:defRPr/>
            </a:pP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/>
              <a:t>Bevorrechtigung des JS-Juniors im Nachbesetzungsverfahren des JS-Seniors </a:t>
            </a:r>
            <a:r>
              <a:rPr lang="de-DE" altLang="de-DE" spc="34" dirty="0" smtClean="0"/>
              <a:t>bei Auswahlentscheidung: nach </a:t>
            </a:r>
            <a:r>
              <a:rPr lang="de-DE" altLang="de-DE" spc="34" dirty="0"/>
              <a:t>5 Jahren Jobsharing</a:t>
            </a:r>
          </a:p>
          <a:p>
            <a:pPr lvl="2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/>
              <a:t>Widerspruch zu § 103 Abs. 3a S. 5 SGB </a:t>
            </a:r>
            <a:r>
              <a:rPr lang="de-DE" altLang="de-DE" spc="34" dirty="0" smtClean="0"/>
              <a:t>V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/>
              <a:t>Bevorrechtigung des Kooperationspartners im Nachbesetzungsverfahren des abgebenden Kooperationspartners nach 3jähriger Kooperationsdauer</a:t>
            </a:r>
          </a:p>
          <a:p>
            <a:pPr lvl="2" defTabSz="594699">
              <a:defRPr/>
            </a:pPr>
            <a:r>
              <a:rPr lang="de-DE" altLang="de-DE" spc="34" dirty="0"/>
              <a:t>in diesem Sinne auch amtl. Begründung zum GKV-VSG „Jobsharing-Praxen“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19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321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728811" y="1878686"/>
            <a:ext cx="3492000" cy="2027109"/>
          </a:xfrm>
        </p:spPr>
        <p:txBody>
          <a:bodyPr/>
          <a:lstStyle/>
          <a:p>
            <a:r>
              <a:rPr lang="de-DE" dirty="0" smtClean="0"/>
              <a:t>Arbeit im Team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84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mit Bild möglich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Datum, Autor, Arial 16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3074" name="Picture 2" descr="Z:\KVBW-Bilderpool\Power Point\3\KVBW-Bilder-0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 bwMode="auto">
          <a:xfrm>
            <a:off x="221830" y="287338"/>
            <a:ext cx="10331450" cy="64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759155" y="1766453"/>
            <a:ext cx="2737542" cy="1251067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198000" rIns="288000" bIns="180000" rtlCol="0" anchor="t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400" kern="1200" spc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MVZ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48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MVZ</a:t>
            </a:r>
            <a:br>
              <a:rPr lang="de-DE" altLang="de-DE" dirty="0"/>
            </a:br>
            <a:r>
              <a:rPr lang="de-DE" altLang="de-DE" dirty="0"/>
              <a:t>- </a:t>
            </a:r>
            <a:r>
              <a:rPr lang="de-DE" altLang="de-DE" dirty="0" smtClean="0"/>
              <a:t>Gründer</a:t>
            </a:r>
            <a:endParaRPr lang="de-DE" alt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2196000"/>
            <a:ext cx="9378000" cy="4139486"/>
          </a:xfrm>
        </p:spPr>
        <p:txBody>
          <a:bodyPr/>
          <a:lstStyle/>
          <a:p>
            <a:pPr lvl="1" defTabSz="594699">
              <a:defRPr/>
            </a:pPr>
            <a:r>
              <a:rPr lang="de-DE" altLang="de-DE" spc="34" dirty="0" smtClean="0"/>
              <a:t>zugelassene Ärzte</a:t>
            </a:r>
          </a:p>
          <a:p>
            <a:pPr lvl="1" defTabSz="594699">
              <a:defRPr/>
            </a:pPr>
            <a:r>
              <a:rPr lang="de-DE" altLang="de-DE" spc="34" dirty="0" smtClean="0"/>
              <a:t>zugelassene Krankenhäuser</a:t>
            </a:r>
          </a:p>
          <a:p>
            <a:pPr lvl="1" defTabSz="594699">
              <a:defRPr/>
            </a:pPr>
            <a:r>
              <a:rPr lang="de-DE" altLang="de-DE" spc="34" dirty="0" smtClean="0"/>
              <a:t>Erbringer nichtärztlicher Dialyseleistungen nach § 126 Abs. 3 SGB V</a:t>
            </a:r>
          </a:p>
          <a:p>
            <a:pPr lvl="1" defTabSz="594699">
              <a:defRPr/>
            </a:pPr>
            <a:r>
              <a:rPr lang="de-DE" altLang="de-DE" spc="34" dirty="0" smtClean="0"/>
              <a:t>gemeinnützige Träger, die aufgrund von Zulassung oder Ermächtigung an der vertragsärztlichen Versorgung teilnehmen</a:t>
            </a:r>
          </a:p>
          <a:p>
            <a:pPr lvl="1" defTabSz="594699">
              <a:defRPr/>
            </a:pPr>
            <a:r>
              <a:rPr lang="de-DE" altLang="de-DE" i="1" spc="34" dirty="0" smtClean="0"/>
              <a:t>neu: Kommunen</a:t>
            </a:r>
          </a:p>
          <a:p>
            <a:pPr lvl="2" defTabSz="594699">
              <a:defRPr/>
            </a:pPr>
            <a:r>
              <a:rPr lang="de-DE" altLang="de-DE" i="1" spc="34" dirty="0" smtClean="0"/>
              <a:t>auch Landkreise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 smtClean="0"/>
              <a:t>kein Wegfall der Gründereigenschaft bei Zulassungsverzicht zu Gunsten Anstellung, solange Gründer im MVZ tätig und Gesellschafter des MVZ ist</a:t>
            </a:r>
            <a:endParaRPr lang="de-DE" altLang="de-DE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21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466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MVZ</a:t>
            </a:r>
            <a:br>
              <a:rPr lang="de-DE" altLang="de-DE" dirty="0"/>
            </a:br>
            <a:r>
              <a:rPr lang="de-DE" altLang="de-DE" dirty="0"/>
              <a:t>- </a:t>
            </a:r>
            <a:r>
              <a:rPr lang="de-DE" altLang="de-DE" dirty="0" smtClean="0"/>
              <a:t>Rechtsform, </a:t>
            </a:r>
            <a:r>
              <a:rPr lang="de-DE" altLang="de-DE" dirty="0"/>
              <a:t>Bürgschaft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2196000"/>
            <a:ext cx="9378000" cy="4139486"/>
          </a:xfrm>
        </p:spPr>
        <p:txBody>
          <a:bodyPr/>
          <a:lstStyle/>
          <a:p>
            <a:pPr lvl="1" defTabSz="594699">
              <a:defRPr/>
            </a:pPr>
            <a:r>
              <a:rPr lang="de-DE" altLang="de-DE" spc="34" dirty="0" smtClean="0"/>
              <a:t>zulässige Rechtsformen (§ </a:t>
            </a:r>
            <a:r>
              <a:rPr lang="de-DE" altLang="de-DE" spc="34" dirty="0"/>
              <a:t>95 Abs. 1a S. 1 SGB </a:t>
            </a:r>
            <a:r>
              <a:rPr lang="de-DE" altLang="de-DE" spc="34" dirty="0" smtClean="0"/>
              <a:t>V)</a:t>
            </a: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/>
              <a:t>Personengesellschaften (GbR, PartG)</a:t>
            </a:r>
          </a:p>
          <a:p>
            <a:pPr lvl="2" defTabSz="594699">
              <a:defRPr/>
            </a:pPr>
            <a:r>
              <a:rPr lang="de-DE" altLang="de-DE" spc="34" dirty="0"/>
              <a:t>eingetragene Genossenschaft</a:t>
            </a:r>
          </a:p>
          <a:p>
            <a:pPr lvl="2" defTabSz="594699">
              <a:defRPr/>
            </a:pPr>
            <a:r>
              <a:rPr lang="de-DE" altLang="de-DE" spc="34" dirty="0"/>
              <a:t>GmbH</a:t>
            </a:r>
          </a:p>
          <a:p>
            <a:pPr lvl="2" defTabSz="594699">
              <a:defRPr/>
            </a:pPr>
            <a:r>
              <a:rPr lang="de-DE" altLang="de-DE" i="1" spc="34" dirty="0" smtClean="0"/>
              <a:t>neu: </a:t>
            </a:r>
            <a:r>
              <a:rPr lang="de-DE" altLang="de-DE" i="1" spc="34" dirty="0"/>
              <a:t>öffentlich-rechtliche </a:t>
            </a:r>
            <a:r>
              <a:rPr lang="de-DE" altLang="de-DE" i="1" spc="34" dirty="0" smtClean="0"/>
              <a:t>Rechtsform für Kommunen</a:t>
            </a:r>
            <a:endParaRPr lang="de-DE" altLang="de-DE" i="1" spc="34" dirty="0"/>
          </a:p>
          <a:p>
            <a:pPr lvl="2" defTabSz="594699">
              <a:defRPr/>
            </a:pPr>
            <a:endParaRPr lang="de-DE" altLang="de-DE" i="1" spc="34" dirty="0"/>
          </a:p>
          <a:p>
            <a:pPr lvl="1" defTabSz="594699">
              <a:defRPr/>
            </a:pPr>
            <a:r>
              <a:rPr lang="de-DE" altLang="de-DE" spc="34" dirty="0" smtClean="0"/>
              <a:t>1-Person-MVZ nur bei GmbH-Variante (Gründerebene)</a:t>
            </a:r>
          </a:p>
          <a:p>
            <a:pPr lvl="2" defTabSz="594699">
              <a:defRPr/>
            </a:pPr>
            <a:r>
              <a:rPr lang="de-DE" altLang="de-DE" spc="34" dirty="0" smtClean="0"/>
              <a:t>Leistungserbringerebene: 2 Ärzte mit mind. 0,5 Versorgungsaufträgen</a:t>
            </a:r>
            <a:endParaRPr lang="de-DE" altLang="de-DE" spc="34" dirty="0"/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 smtClean="0"/>
              <a:t>Bürgschaft (§ </a:t>
            </a:r>
            <a:r>
              <a:rPr lang="de-DE" altLang="de-DE" spc="34" dirty="0"/>
              <a:t>95 Abs. 2 S. 6 SGB </a:t>
            </a:r>
            <a:r>
              <a:rPr lang="de-DE" altLang="de-DE" spc="34" dirty="0" smtClean="0"/>
              <a:t>V)</a:t>
            </a: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/>
              <a:t>gilt nur für juristische </a:t>
            </a:r>
            <a:r>
              <a:rPr lang="de-DE" altLang="de-DE" spc="34" dirty="0" smtClean="0"/>
              <a:t>Person </a:t>
            </a:r>
            <a:r>
              <a:rPr lang="de-DE" altLang="de-DE" spc="34" dirty="0"/>
              <a:t>als Gründer</a:t>
            </a:r>
          </a:p>
          <a:p>
            <a:pPr lvl="2" defTabSz="594699">
              <a:defRPr/>
            </a:pPr>
            <a:r>
              <a:rPr lang="de-DE" altLang="de-DE" spc="34" dirty="0"/>
              <a:t>jede Bürgschaftsart im Sinne § 232 BGB</a:t>
            </a:r>
          </a:p>
          <a:p>
            <a:pPr lvl="1" defTabSz="594699">
              <a:defRPr/>
            </a:pPr>
            <a:endParaRPr lang="de-DE" altLang="de-DE" sz="2300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22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776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MVZ</a:t>
            </a:r>
            <a:br>
              <a:rPr lang="de-DE" altLang="de-DE" dirty="0"/>
            </a:br>
            <a:r>
              <a:rPr lang="de-DE" altLang="de-DE" dirty="0"/>
              <a:t>- fachgleich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 smtClean="0"/>
              <a:t>Streichung </a:t>
            </a:r>
            <a:r>
              <a:rPr lang="de-DE" altLang="de-DE" spc="34" dirty="0"/>
              <a:t>des Merkmals „fachübergreifend“</a:t>
            </a:r>
          </a:p>
          <a:p>
            <a:pPr lvl="2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 smtClean="0"/>
              <a:t>mindestens </a:t>
            </a:r>
            <a:r>
              <a:rPr lang="de-DE" altLang="de-DE" spc="34" dirty="0"/>
              <a:t>2 </a:t>
            </a:r>
            <a:r>
              <a:rPr lang="de-DE" altLang="de-DE" spc="34" dirty="0" smtClean="0"/>
              <a:t>Leistungserbringer</a:t>
            </a:r>
          </a:p>
          <a:p>
            <a:pPr lvl="2" defTabSz="594699">
              <a:defRPr/>
            </a:pPr>
            <a:r>
              <a:rPr lang="de-DE" altLang="de-DE" spc="34" dirty="0" smtClean="0"/>
              <a:t>nur angestellte Ärzte </a:t>
            </a:r>
            <a:r>
              <a:rPr lang="de-DE" altLang="de-DE" spc="34" dirty="0"/>
              <a:t>(MVZ-GmbH oder </a:t>
            </a:r>
            <a:r>
              <a:rPr lang="de-DE" altLang="de-DE" i="1" spc="34" dirty="0" smtClean="0"/>
              <a:t>neu: MVZ-GbR </a:t>
            </a:r>
            <a:r>
              <a:rPr lang="de-DE" altLang="de-DE" i="1" spc="34" dirty="0"/>
              <a:t>in Angestelltenvariante</a:t>
            </a:r>
            <a:r>
              <a:rPr lang="de-DE" altLang="de-DE" spc="34" dirty="0"/>
              <a:t>) </a:t>
            </a:r>
          </a:p>
          <a:p>
            <a:pPr lvl="2" defTabSz="594699">
              <a:defRPr/>
            </a:pPr>
            <a:r>
              <a:rPr lang="de-DE" altLang="de-DE" spc="34" dirty="0" smtClean="0"/>
              <a:t>nur Vertragsärzte </a:t>
            </a:r>
            <a:r>
              <a:rPr lang="de-DE" altLang="de-DE" spc="34" dirty="0"/>
              <a:t>(</a:t>
            </a:r>
            <a:r>
              <a:rPr lang="de-DE" altLang="de-DE" spc="34" dirty="0" smtClean="0"/>
              <a:t>MVZ-GbR, die </a:t>
            </a:r>
            <a:r>
              <a:rPr lang="de-DE" altLang="de-DE" spc="34" dirty="0"/>
              <a:t>Zulassung </a:t>
            </a:r>
            <a:r>
              <a:rPr lang="de-DE" altLang="de-DE" spc="34" dirty="0" smtClean="0"/>
              <a:t>der Vertragsärzte tritt </a:t>
            </a:r>
            <a:r>
              <a:rPr lang="de-DE" altLang="de-DE" spc="34" dirty="0"/>
              <a:t>hinter </a:t>
            </a:r>
            <a:r>
              <a:rPr lang="de-DE" altLang="de-DE" spc="34" dirty="0" smtClean="0"/>
              <a:t>der </a:t>
            </a:r>
            <a:r>
              <a:rPr lang="de-DE" altLang="de-DE" spc="34" dirty="0"/>
              <a:t>Zulassung des MVZ </a:t>
            </a:r>
            <a:r>
              <a:rPr lang="de-DE" altLang="de-DE" spc="34" dirty="0" smtClean="0"/>
              <a:t>zurück)</a:t>
            </a:r>
            <a:endParaRPr lang="de-DE" altLang="de-DE" spc="34" dirty="0"/>
          </a:p>
          <a:p>
            <a:pPr lvl="2" defTabSz="594699">
              <a:defRPr/>
            </a:pPr>
            <a:r>
              <a:rPr lang="de-DE" altLang="de-DE" spc="34" dirty="0" smtClean="0"/>
              <a:t>Mischform </a:t>
            </a:r>
            <a:r>
              <a:rPr lang="de-DE" altLang="de-DE" spc="34" dirty="0"/>
              <a:t>mit Vertragsärzten und angestellten Ärzten </a:t>
            </a:r>
            <a:r>
              <a:rPr lang="de-DE" altLang="de-DE" spc="34" dirty="0" smtClean="0"/>
              <a:t>(MVZ-GbR)</a:t>
            </a:r>
            <a:endParaRPr lang="de-DE" altLang="de-DE" spc="34" dirty="0"/>
          </a:p>
          <a:p>
            <a:pPr lvl="2" defTabSz="594699">
              <a:defRPr/>
            </a:pPr>
            <a:endParaRPr lang="de-DE" altLang="de-DE" spc="34" dirty="0" smtClean="0"/>
          </a:p>
          <a:p>
            <a:pPr lvl="1" defTabSz="594699">
              <a:defRPr/>
            </a:pPr>
            <a:r>
              <a:rPr lang="de-DE" altLang="de-DE" spc="34" dirty="0" smtClean="0"/>
              <a:t>mindestens </a:t>
            </a:r>
            <a:r>
              <a:rPr lang="de-DE" altLang="de-DE" spc="34" dirty="0"/>
              <a:t>2 </a:t>
            </a:r>
            <a:r>
              <a:rPr lang="de-DE" altLang="de-DE" spc="34" dirty="0" smtClean="0"/>
              <a:t>Leistungserbringer mit mind. je 0,5 VA</a:t>
            </a:r>
          </a:p>
          <a:p>
            <a:pPr lvl="2" defTabSz="594699">
              <a:defRPr/>
            </a:pPr>
            <a:r>
              <a:rPr lang="de-DE" altLang="de-DE" spc="34" dirty="0" smtClean="0"/>
              <a:t>Zulassungsentzug, wenn länger als 6 Monate nur 1 Leistungserbringer</a:t>
            </a:r>
            <a:endParaRPr lang="de-DE" altLang="de-DE" spc="34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23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930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Exkurs:</a:t>
            </a:r>
            <a:br>
              <a:rPr lang="de-DE" dirty="0" smtClean="0"/>
            </a:br>
            <a:r>
              <a:rPr lang="de-DE" dirty="0" smtClean="0"/>
              <a:t>Verzicht zu Gunsten Anstellung im MVZ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de-DE" sz="4000" b="1" dirty="0">
                <a:solidFill>
                  <a:srgbClr val="990033"/>
                </a:solidFill>
              </a:rPr>
              <a:t>!!!</a:t>
            </a:r>
          </a:p>
          <a:p>
            <a:endParaRPr lang="de-DE" dirty="0" smtClean="0"/>
          </a:p>
          <a:p>
            <a:pPr algn="ctr"/>
            <a:r>
              <a:rPr lang="de-DE" dirty="0" smtClean="0"/>
              <a:t>BSG vom 4.5.2016 – </a:t>
            </a:r>
            <a:r>
              <a:rPr lang="de-DE" dirty="0"/>
              <a:t>B 6 KA 21/15 R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lvl="1"/>
            <a:r>
              <a:rPr lang="de-DE" i="1" dirty="0"/>
              <a:t>„Die zu fordernde Absicht des (ehemaligen) Vertragsarztes, im MVZ tätig zu werden, wird sich – wie der Senat für die Zukunft klarstellt – grundsätzlich auf eine Tätigkeitsdauer im MVZ von </a:t>
            </a:r>
            <a:r>
              <a:rPr lang="de-DE" i="1" dirty="0">
                <a:solidFill>
                  <a:schemeClr val="bg2"/>
                </a:solidFill>
              </a:rPr>
              <a:t>drei Jahren </a:t>
            </a:r>
            <a:r>
              <a:rPr lang="de-DE" i="1" dirty="0"/>
              <a:t>beziehen </a:t>
            </a:r>
            <a:r>
              <a:rPr lang="de-DE" i="1" dirty="0" smtClean="0"/>
              <a:t>müssen, wobei </a:t>
            </a:r>
            <a:r>
              <a:rPr lang="de-DE" i="1" dirty="0"/>
              <a:t>die </a:t>
            </a:r>
            <a:r>
              <a:rPr lang="de-DE" i="1" dirty="0">
                <a:solidFill>
                  <a:schemeClr val="bg2"/>
                </a:solidFill>
              </a:rPr>
              <a:t>schrittweise </a:t>
            </a:r>
            <a:r>
              <a:rPr lang="de-DE" i="1" dirty="0" smtClean="0">
                <a:solidFill>
                  <a:schemeClr val="bg2"/>
                </a:solidFill>
              </a:rPr>
              <a:t>Reduzierung </a:t>
            </a:r>
            <a:r>
              <a:rPr lang="de-DE" i="1" dirty="0" smtClean="0"/>
              <a:t>des </a:t>
            </a:r>
            <a:r>
              <a:rPr lang="de-DE" i="1" dirty="0"/>
              <a:t>Tätigkeitsumfangs </a:t>
            </a:r>
            <a:r>
              <a:rPr lang="de-DE" i="1" dirty="0">
                <a:solidFill>
                  <a:schemeClr val="bg2"/>
                </a:solidFill>
              </a:rPr>
              <a:t>um 1/4 Stelle in Abständen von einem Jahr </a:t>
            </a:r>
            <a:r>
              <a:rPr lang="de-DE" i="1" dirty="0"/>
              <a:t>unschädlich ist. […].“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265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/>
              <a:t>MVZ</a:t>
            </a:r>
            <a:br>
              <a:rPr lang="de-DE" altLang="de-DE" dirty="0"/>
            </a:br>
            <a:r>
              <a:rPr lang="de-DE" altLang="de-DE" dirty="0"/>
              <a:t>- ärztliche Leitung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594699">
              <a:defRPr/>
            </a:pPr>
            <a:r>
              <a:rPr lang="de-DE" altLang="de-DE" spc="34" dirty="0" smtClean="0"/>
              <a:t>als </a:t>
            </a:r>
            <a:r>
              <a:rPr lang="de-DE" altLang="de-DE" spc="34" dirty="0"/>
              <a:t>Vertragsarzt oder als angestellter Arzt im MVZ </a:t>
            </a:r>
            <a:r>
              <a:rPr lang="de-DE" altLang="de-DE" spc="34" dirty="0" smtClean="0"/>
              <a:t>tätig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 smtClean="0"/>
              <a:t>bei </a:t>
            </a:r>
            <a:r>
              <a:rPr lang="de-DE" altLang="de-DE" spc="34" dirty="0"/>
              <a:t>reinen PT-MVZ </a:t>
            </a:r>
            <a:r>
              <a:rPr lang="de-DE" altLang="de-DE" spc="34" dirty="0" smtClean="0"/>
              <a:t>darf nunmehr </a:t>
            </a:r>
            <a:r>
              <a:rPr lang="de-DE" altLang="de-DE" spc="34" dirty="0"/>
              <a:t>auch ein psychologischer Psychotherapeut ärztlicher Leiter </a:t>
            </a:r>
            <a:r>
              <a:rPr lang="de-DE" altLang="de-DE" spc="34" dirty="0" smtClean="0"/>
              <a:t>sein </a:t>
            </a:r>
          </a:p>
          <a:p>
            <a:pPr lvl="1" defTabSz="594699">
              <a:defRPr/>
            </a:pPr>
            <a:endParaRPr lang="de-DE" altLang="de-DE" spc="34" dirty="0"/>
          </a:p>
          <a:p>
            <a:pPr lvl="1" defTabSz="594699">
              <a:defRPr/>
            </a:pPr>
            <a:r>
              <a:rPr lang="de-DE" altLang="de-DE" spc="34" dirty="0" smtClean="0"/>
              <a:t>mindestens </a:t>
            </a:r>
            <a:r>
              <a:rPr lang="de-DE" altLang="de-DE" spc="34" dirty="0"/>
              <a:t>halbtags im MVZ angestellt / tätig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25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405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mit Bild möglich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Datum, Autor, Arial 16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339942"/>
            <a:ext cx="10331450" cy="64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936376" y="2481944"/>
            <a:ext cx="2866423" cy="1097279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198000" rIns="288000" bIns="180000" rtlCol="0" anchor="t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400" kern="1200" spc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Anstellung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05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Anstellung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5999"/>
            <a:ext cx="9378000" cy="4400743"/>
          </a:xfrm>
        </p:spPr>
        <p:txBody>
          <a:bodyPr/>
          <a:lstStyle/>
          <a:p>
            <a:pPr marL="0" lvl="1" indent="0" defTabSz="594626">
              <a:buNone/>
              <a:defRPr/>
            </a:pPr>
            <a:r>
              <a:rPr lang="de-DE" altLang="de-DE" sz="1900" dirty="0"/>
              <a:t>= sozialversicherungspflichtiges Arbeitsverhältnis</a:t>
            </a:r>
          </a:p>
          <a:p>
            <a:pPr marL="0" lvl="1" indent="0" defTabSz="594626">
              <a:buNone/>
              <a:defRPr/>
            </a:pPr>
            <a:endParaRPr lang="de-DE" altLang="de-DE" sz="1900" dirty="0"/>
          </a:p>
          <a:p>
            <a:pPr algn="ctr">
              <a:defRPr/>
            </a:pPr>
            <a:r>
              <a:rPr lang="de-DE" altLang="de-DE" sz="1900" dirty="0" smtClean="0"/>
              <a:t>	Angestellter                   	„</a:t>
            </a:r>
            <a:r>
              <a:rPr lang="de-DE" altLang="de-DE" sz="1900" dirty="0"/>
              <a:t>freier Mitarbeiter“ </a:t>
            </a:r>
          </a:p>
          <a:p>
            <a:pPr algn="ctr">
              <a:defRPr/>
            </a:pPr>
            <a:r>
              <a:rPr lang="de-DE" altLang="de-DE" sz="1900" dirty="0"/>
              <a:t>keine Scheinanstellung!</a:t>
            </a:r>
          </a:p>
          <a:p>
            <a:pPr marL="0" lvl="1" indent="0" algn="ctr" defTabSz="594626">
              <a:buNone/>
              <a:defRPr/>
            </a:pPr>
            <a:r>
              <a:rPr lang="de-DE" altLang="de-DE" sz="1900" dirty="0"/>
              <a:t>kein sittenwidrig geringes </a:t>
            </a:r>
            <a:r>
              <a:rPr lang="de-DE" altLang="de-DE" sz="1900" dirty="0" smtClean="0"/>
              <a:t>Gehalt!</a:t>
            </a:r>
            <a:endParaRPr lang="de-DE" altLang="de-DE" sz="1900" dirty="0"/>
          </a:p>
          <a:p>
            <a:pPr marL="0" lvl="1" indent="0" defTabSz="594626">
              <a:buNone/>
              <a:defRPr/>
            </a:pPr>
            <a:endParaRPr lang="de-DE" altLang="de-DE" sz="1900" dirty="0"/>
          </a:p>
          <a:p>
            <a:pPr lvl="1" defTabSz="594626">
              <a:buClr>
                <a:srgbClr val="990033"/>
              </a:buClr>
              <a:defRPr/>
            </a:pPr>
            <a:r>
              <a:rPr lang="de-DE" altLang="de-DE" sz="1900" dirty="0" smtClean="0"/>
              <a:t>Genehmigung durch </a:t>
            </a:r>
            <a:r>
              <a:rPr lang="de-DE" altLang="de-DE" sz="1900" dirty="0"/>
              <a:t>den </a:t>
            </a:r>
            <a:r>
              <a:rPr lang="de-DE" altLang="de-DE" sz="1900" dirty="0" smtClean="0"/>
              <a:t>Zulassungsausschuss</a:t>
            </a:r>
          </a:p>
          <a:p>
            <a:pPr lvl="2" defTabSz="594626">
              <a:buClr>
                <a:srgbClr val="990033"/>
              </a:buClr>
              <a:defRPr/>
            </a:pPr>
            <a:r>
              <a:rPr lang="de-DE" altLang="de-DE" sz="1900" dirty="0"/>
              <a:t>Anstellung wird für den Vertragsarztsitz des Arbeitgebers genehmigt</a:t>
            </a:r>
          </a:p>
          <a:p>
            <a:pPr lvl="1" defTabSz="594626">
              <a:buClr>
                <a:srgbClr val="990033"/>
              </a:buClr>
              <a:defRPr/>
            </a:pPr>
            <a:endParaRPr lang="de-DE" altLang="de-DE" sz="1900" dirty="0"/>
          </a:p>
          <a:p>
            <a:pPr lvl="1" defTabSz="594626">
              <a:buClr>
                <a:srgbClr val="990033"/>
              </a:buClr>
              <a:defRPr/>
            </a:pPr>
            <a:r>
              <a:rPr lang="de-DE" altLang="de-DE" sz="1900" dirty="0" smtClean="0"/>
              <a:t>§ </a:t>
            </a:r>
            <a:r>
              <a:rPr lang="de-DE" altLang="de-DE" sz="1900" dirty="0"/>
              <a:t>14a Abs. 1 BMV-Ä: max. 3 Vollzeitangestellte je </a:t>
            </a:r>
            <a:r>
              <a:rPr lang="de-DE" altLang="de-DE" sz="1900" dirty="0" smtClean="0"/>
              <a:t>Vertragsarzt</a:t>
            </a:r>
          </a:p>
          <a:p>
            <a:pPr lvl="2" defTabSz="594626">
              <a:buClr>
                <a:srgbClr val="990033"/>
              </a:buClr>
              <a:defRPr/>
            </a:pPr>
            <a:r>
              <a:rPr lang="de-DE" altLang="de-DE" sz="1900" dirty="0" smtClean="0"/>
              <a:t>Teilzeitbeschäftigung entsprechend mehr</a:t>
            </a:r>
          </a:p>
          <a:p>
            <a:pPr marL="198000" lvl="2" indent="0" defTabSz="594626">
              <a:buClr>
                <a:srgbClr val="990033"/>
              </a:buClr>
              <a:buNone/>
              <a:defRPr/>
            </a:pPr>
            <a:endParaRPr lang="de-DE" altLang="de-DE" sz="1900" dirty="0"/>
          </a:p>
          <a:p>
            <a:pPr lvl="1" defTabSz="594626">
              <a:defRPr/>
            </a:pPr>
            <a:r>
              <a:rPr lang="de-DE" altLang="de-DE" sz="1900" dirty="0" smtClean="0"/>
              <a:t>Zweigpraxis? Gewerbesteuer?</a:t>
            </a:r>
            <a:endParaRPr lang="de-DE" altLang="de-DE" sz="1900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</a:t>
            </a:r>
            <a:fld id="{6F187AB2-58DB-457F-9A6B-F78F26B1FF56}" type="slidenum">
              <a:rPr lang="de-DE" altLang="de-DE" sz="1400"/>
              <a:pPr>
                <a:defRPr/>
              </a:pPr>
              <a:t>27</a:t>
            </a:fld>
            <a:endParaRPr lang="de-DE" altLang="de-DE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39" y="2899256"/>
            <a:ext cx="692163" cy="1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4"/>
          <p:cNvSpPr txBox="1">
            <a:spLocks/>
          </p:cNvSpPr>
          <p:nvPr/>
        </p:nvSpPr>
        <p:spPr>
          <a:xfrm>
            <a:off x="647629" y="7102427"/>
            <a:ext cx="359999" cy="215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425" indent="317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5625" indent="317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27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3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Anstellung </a:t>
            </a:r>
            <a:br>
              <a:rPr lang="de-DE" dirty="0" smtClean="0"/>
            </a:br>
            <a:r>
              <a:rPr lang="de-DE" dirty="0" smtClean="0"/>
              <a:t>– auf einem Versorgungsauftrag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4113360"/>
          </a:xfrm>
        </p:spPr>
        <p:txBody>
          <a:bodyPr/>
          <a:lstStyle/>
          <a:p>
            <a:pPr lvl="1">
              <a:buClr>
                <a:srgbClr val="990033"/>
              </a:buClr>
            </a:pPr>
            <a:r>
              <a:rPr lang="de-DE" dirty="0" smtClean="0"/>
              <a:t>ohne Leistungsbegrenzung</a:t>
            </a:r>
          </a:p>
          <a:p>
            <a:pPr lvl="1">
              <a:buClr>
                <a:srgbClr val="990033"/>
              </a:buClr>
            </a:pPr>
            <a:r>
              <a:rPr lang="de-DE" dirty="0" smtClean="0"/>
              <a:t>auch </a:t>
            </a:r>
            <a:r>
              <a:rPr lang="de-DE" dirty="0"/>
              <a:t>fachfremd </a:t>
            </a:r>
            <a:r>
              <a:rPr lang="de-DE" dirty="0" smtClean="0"/>
              <a:t>möglich - </a:t>
            </a:r>
            <a:r>
              <a:rPr lang="de-DE" u="sng" dirty="0" smtClean="0"/>
              <a:t>Achtung</a:t>
            </a:r>
            <a:r>
              <a:rPr lang="de-DE" dirty="0" smtClean="0"/>
              <a:t>: Gewerbesteuer?</a:t>
            </a:r>
          </a:p>
          <a:p>
            <a:pPr marL="394699" lvl="3" indent="0">
              <a:buClr>
                <a:srgbClr val="990033"/>
              </a:buClr>
              <a:buNone/>
            </a:pPr>
            <a:endParaRPr lang="de-DE" dirty="0" smtClean="0"/>
          </a:p>
          <a:p>
            <a:pPr lvl="1">
              <a:buClr>
                <a:srgbClr val="990033"/>
              </a:buClr>
            </a:pPr>
            <a:r>
              <a:rPr lang="de-DE" dirty="0" smtClean="0"/>
              <a:t>angestellter </a:t>
            </a:r>
            <a:r>
              <a:rPr lang="de-DE" dirty="0"/>
              <a:t>Arzt zählt je nach </a:t>
            </a:r>
            <a:r>
              <a:rPr lang="de-DE" dirty="0" smtClean="0"/>
              <a:t>Arbeitszeit in </a:t>
            </a:r>
            <a:r>
              <a:rPr lang="de-DE" dirty="0"/>
              <a:t>der </a:t>
            </a:r>
            <a:r>
              <a:rPr lang="de-DE" dirty="0" smtClean="0"/>
              <a:t>Bedarfsplanung:</a:t>
            </a:r>
          </a:p>
          <a:p>
            <a:pPr lvl="2">
              <a:buClr>
                <a:srgbClr val="990033"/>
              </a:buClr>
            </a:pPr>
            <a:r>
              <a:rPr lang="de-DE" sz="1600" dirty="0"/>
              <a:t>bis zu 10 h wöchentlich		Anrechnungsfaktor: 0,25 </a:t>
            </a:r>
          </a:p>
          <a:p>
            <a:pPr lvl="2">
              <a:buClr>
                <a:srgbClr val="990033"/>
              </a:buClr>
            </a:pPr>
            <a:r>
              <a:rPr lang="de-DE" sz="1600" dirty="0"/>
              <a:t>10 bis 20 h wöchentlich		Anrechnungsfaktor: 0,5</a:t>
            </a:r>
          </a:p>
          <a:p>
            <a:pPr lvl="2">
              <a:buClr>
                <a:srgbClr val="990033"/>
              </a:buClr>
            </a:pPr>
            <a:r>
              <a:rPr lang="de-DE" sz="1600" dirty="0"/>
              <a:t>20 bis 30 h wöchentlich		Anrechnungsfaktor: 0,75</a:t>
            </a:r>
          </a:p>
          <a:p>
            <a:pPr lvl="2">
              <a:buClr>
                <a:srgbClr val="990033"/>
              </a:buClr>
            </a:pPr>
            <a:r>
              <a:rPr lang="de-DE" sz="1600" dirty="0"/>
              <a:t>über 30 h wöchentlich		Anrechnungsfaktor. 1,0</a:t>
            </a:r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r>
              <a:rPr lang="de-DE" dirty="0" smtClean="0"/>
              <a:t>ggf. Weiterbeschäftigungsverpflichtung </a:t>
            </a:r>
            <a:r>
              <a:rPr lang="de-DE" dirty="0"/>
              <a:t>bei Praxisabgabe, § 613 a </a:t>
            </a:r>
            <a:r>
              <a:rPr lang="de-DE" dirty="0" smtClean="0"/>
              <a:t>BGB</a:t>
            </a:r>
          </a:p>
          <a:p>
            <a:pPr marL="0" lvl="1" indent="0">
              <a:buClr>
                <a:srgbClr val="990033"/>
              </a:buClr>
              <a:buNone/>
            </a:pPr>
            <a:endParaRPr lang="de-DE" dirty="0" smtClean="0"/>
          </a:p>
          <a:p>
            <a:pPr lvl="1">
              <a:buClr>
                <a:srgbClr val="990033"/>
              </a:buClr>
            </a:pPr>
            <a:r>
              <a:rPr lang="de-DE" dirty="0" smtClean="0"/>
              <a:t>später Umwandlung der </a:t>
            </a:r>
            <a:r>
              <a:rPr lang="de-DE" dirty="0"/>
              <a:t>Anstellung in </a:t>
            </a:r>
            <a:r>
              <a:rPr lang="de-DE" dirty="0" smtClean="0"/>
              <a:t>eine Zulassung (ohne Ausschreibung) möglich </a:t>
            </a:r>
            <a:endParaRPr lang="de-DE" dirty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 smtClean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28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9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Anstellung </a:t>
            </a:r>
            <a:br>
              <a:rPr lang="de-DE" dirty="0" smtClean="0"/>
            </a:br>
            <a:r>
              <a:rPr lang="de-DE" dirty="0" smtClean="0"/>
              <a:t>– ohne Versorgungsauftrag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90033"/>
              </a:buClr>
            </a:pPr>
            <a:r>
              <a:rPr lang="de-DE" dirty="0" smtClean="0"/>
              <a:t>mit Leistungsbegrenzung (</a:t>
            </a:r>
            <a:r>
              <a:rPr lang="de-DE" b="1" dirty="0" smtClean="0"/>
              <a:t>Obergrenze wie bei JS-BAG</a:t>
            </a:r>
            <a:r>
              <a:rPr lang="de-DE" dirty="0" smtClean="0"/>
              <a:t>)</a:t>
            </a:r>
          </a:p>
          <a:p>
            <a:pPr lvl="1">
              <a:buClr>
                <a:srgbClr val="990033"/>
              </a:buClr>
            </a:pPr>
            <a:r>
              <a:rPr lang="de-DE" dirty="0" smtClean="0"/>
              <a:t>nur </a:t>
            </a:r>
            <a:r>
              <a:rPr lang="de-DE" b="1" dirty="0" smtClean="0"/>
              <a:t>fachidentisch</a:t>
            </a:r>
          </a:p>
          <a:p>
            <a:pPr lvl="1">
              <a:buClr>
                <a:srgbClr val="990033"/>
              </a:buClr>
            </a:pPr>
            <a:r>
              <a:rPr lang="de-DE" dirty="0" smtClean="0"/>
              <a:t>angestellter </a:t>
            </a:r>
            <a:r>
              <a:rPr lang="de-DE" dirty="0"/>
              <a:t>Arzt zählt nicht in der Bedarfsplanung</a:t>
            </a:r>
          </a:p>
          <a:p>
            <a:pPr lvl="1">
              <a:buClr>
                <a:srgbClr val="990033"/>
              </a:buClr>
            </a:pPr>
            <a:r>
              <a:rPr lang="de-DE" dirty="0"/>
              <a:t>k</a:t>
            </a:r>
            <a:r>
              <a:rPr lang="de-DE" dirty="0" smtClean="0"/>
              <a:t>eine </a:t>
            </a:r>
            <a:r>
              <a:rPr lang="de-DE" dirty="0"/>
              <a:t>Umwandlung von Anstellung in Zulassung möglich </a:t>
            </a:r>
          </a:p>
          <a:p>
            <a:pPr lvl="1">
              <a:buClr>
                <a:srgbClr val="990033"/>
              </a:buClr>
            </a:pPr>
            <a:r>
              <a:rPr lang="de-DE" dirty="0" smtClean="0"/>
              <a:t>ggf. Privilegierung im Nachbesetzungsverfahren</a:t>
            </a:r>
          </a:p>
          <a:p>
            <a:pPr lvl="2">
              <a:buClr>
                <a:srgbClr val="990033"/>
              </a:buClr>
            </a:pPr>
            <a:r>
              <a:rPr lang="de-DE" i="1" dirty="0" smtClean="0"/>
              <a:t>neu: mind. 3jährige Beschäftigungszeit</a:t>
            </a:r>
          </a:p>
          <a:p>
            <a:pPr marL="197975" lvl="2" indent="0">
              <a:buClr>
                <a:srgbClr val="990033"/>
              </a:buClr>
              <a:buNone/>
            </a:pPr>
            <a:endParaRPr lang="de-DE" i="1" dirty="0" smtClean="0"/>
          </a:p>
          <a:p>
            <a:pPr lvl="1">
              <a:buClr>
                <a:srgbClr val="990033"/>
              </a:buClr>
            </a:pPr>
            <a:r>
              <a:rPr lang="de-DE" dirty="0" smtClean="0"/>
              <a:t>bei Öffnung des Planungsbereiches - bevorrechtigte </a:t>
            </a:r>
            <a:r>
              <a:rPr lang="de-DE" dirty="0"/>
              <a:t>Berücksichtigung (</a:t>
            </a:r>
            <a:r>
              <a:rPr lang="de-DE" dirty="0" smtClean="0"/>
              <a:t>nachrangig nach </a:t>
            </a:r>
            <a:r>
              <a:rPr lang="de-DE" dirty="0"/>
              <a:t>Jobsharing-Partnerschaften</a:t>
            </a:r>
            <a:r>
              <a:rPr lang="de-DE" dirty="0" smtClean="0"/>
              <a:t>)</a:t>
            </a:r>
          </a:p>
          <a:p>
            <a:pPr marL="0" lvl="1" indent="0">
              <a:buClr>
                <a:srgbClr val="990033"/>
              </a:buClr>
              <a:buNone/>
            </a:pPr>
            <a:endParaRPr lang="de-DE" dirty="0" smtClean="0"/>
          </a:p>
          <a:p>
            <a:pPr lvl="1">
              <a:buClr>
                <a:srgbClr val="990033"/>
              </a:buClr>
            </a:pPr>
            <a:r>
              <a:rPr lang="de-DE" dirty="0"/>
              <a:t>ggf. Weiterbeschäftigungsverpflichtung bei Praxisabgabe, § 613 a BGB</a:t>
            </a:r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 smtClean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</a:t>
            </a:r>
            <a:fld id="{6F187AB2-58DB-457F-9A6B-F78F26B1FF56}" type="slidenum">
              <a:rPr lang="de-DE" altLang="de-DE" sz="1400"/>
              <a:pPr>
                <a:defRPr/>
              </a:pPr>
              <a:t>29</a:t>
            </a:fld>
            <a:endParaRPr lang="de-DE" altLang="de-DE" sz="140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647629" y="7102427"/>
            <a:ext cx="359999" cy="215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425" indent="317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5625" indent="317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29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8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einer Kooperation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Designfarben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RGB-Werte: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 smtClean="0">
                <a:solidFill>
                  <a:schemeClr val="bg1"/>
                </a:solidFill>
              </a:rPr>
              <a:t>KVWB Rot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153 / 0 / 51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Grün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149 / 193 / 28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Gelb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234 / 164 /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227 / 93 / 35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198 / 18 / 34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 Abstufung 1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51 / 51 / 133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69 / 141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3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180 / 170 / 211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0 / 119 / 184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1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186 / 215 / 107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94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237 / 150 / 112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218 / 101 / 111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166 / 209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Grün</a:t>
            </a:r>
            <a:br>
              <a:rPr lang="de-DE" sz="1000" dirty="0" smtClean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202 / 224 / 141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Gelb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244 / 209 / 131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Orange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241 / 174 / 145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226 / 136 / 144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Hellblau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127 / 187 / 219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228 / 239 / 198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250 / 232 / 193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Orange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248 / 214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Hellblau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197 / 221 / 237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 smtClean="0">
                <a:solidFill>
                  <a:schemeClr val="bg1"/>
                </a:solidFill>
              </a:rPr>
              <a:t>Purpel</a:t>
            </a:r>
            <a:r>
              <a:rPr lang="de-DE" sz="1000" dirty="0" smtClean="0">
                <a:solidFill>
                  <a:schemeClr val="bg1"/>
                </a:solidFill>
              </a:rPr>
              <a:t/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192 / 82 / 161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215 / 142 / 194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224 / 168 / 208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239 / 212 / 231</a:t>
            </a:r>
            <a:endParaRPr lang="de-DE" sz="1000" dirty="0">
              <a:solidFill>
                <a:srgbClr val="000066"/>
              </a:solidFill>
            </a:endParaRPr>
          </a:p>
        </p:txBody>
      </p:sp>
      <p:graphicFrame>
        <p:nvGraphicFramePr>
          <p:cNvPr id="41" name="Inhaltsplatzhalt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51661"/>
              </p:ext>
            </p:extLst>
          </p:nvPr>
        </p:nvGraphicFramePr>
        <p:xfrm>
          <a:off x="647700" y="2195513"/>
          <a:ext cx="9378950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53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91">
              <a:defRPr/>
            </a:pPr>
            <a:r>
              <a:rPr lang="de-DE" altLang="de-DE" dirty="0">
                <a:solidFill>
                  <a:schemeClr val="tx2"/>
                </a:solidFill>
              </a:rPr>
              <a:t>Praxisnachfolge in </a:t>
            </a:r>
            <a:r>
              <a:rPr lang="de-DE" altLang="de-DE" dirty="0" smtClean="0">
                <a:solidFill>
                  <a:schemeClr val="tx2"/>
                </a:solidFill>
              </a:rPr>
              <a:t>Anstellung</a:t>
            </a:r>
            <a:endParaRPr lang="de-DE" altLang="de-DE" dirty="0">
              <a:solidFill>
                <a:schemeClr val="tx2"/>
              </a:solidFill>
            </a:endParaRPr>
          </a:p>
        </p:txBody>
      </p:sp>
      <p:sp>
        <p:nvSpPr>
          <p:cNvPr id="113671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2196000"/>
            <a:ext cx="9378000" cy="4139486"/>
          </a:xfrm>
        </p:spPr>
        <p:txBody>
          <a:bodyPr/>
          <a:lstStyle/>
          <a:p>
            <a:pPr marL="457200" lvl="1" indent="-457200">
              <a:buClr>
                <a:srgbClr val="990033"/>
              </a:buClr>
              <a:buFont typeface="+mj-lt"/>
              <a:buAutoNum type="arabicPeriod"/>
            </a:pPr>
            <a:r>
              <a:rPr lang="de-DE" altLang="de-DE" spc="34" dirty="0" smtClean="0"/>
              <a:t>Bewerbung auf Ausschreibung </a:t>
            </a:r>
            <a:r>
              <a:rPr lang="de-DE" altLang="de-DE" spc="34" dirty="0"/>
              <a:t>mit einem anzustellenden </a:t>
            </a:r>
            <a:r>
              <a:rPr lang="de-DE" altLang="de-DE" spc="34" dirty="0" smtClean="0"/>
              <a:t>Arzt</a:t>
            </a:r>
          </a:p>
          <a:p>
            <a:pPr marL="457200" lvl="1" indent="-457200">
              <a:buClr>
                <a:srgbClr val="990033"/>
              </a:buClr>
              <a:buFont typeface="+mj-lt"/>
              <a:buAutoNum type="arabicPeriod"/>
            </a:pPr>
            <a:r>
              <a:rPr lang="de-DE" altLang="de-DE" spc="34" dirty="0" smtClean="0"/>
              <a:t>Anstellungsantrag an Zulassungsausschuss</a:t>
            </a:r>
          </a:p>
          <a:p>
            <a:pPr marL="0" lvl="1" indent="0" defTabSz="594699">
              <a:buNone/>
              <a:defRPr/>
            </a:pPr>
            <a:endParaRPr lang="de-DE" altLang="de-DE" spc="34" dirty="0"/>
          </a:p>
          <a:p>
            <a:pPr lvl="2">
              <a:buClr>
                <a:srgbClr val="990033"/>
              </a:buClr>
            </a:pPr>
            <a:r>
              <a:rPr lang="de-DE" altLang="de-DE" spc="34" dirty="0" smtClean="0"/>
              <a:t>die </a:t>
            </a:r>
            <a:r>
              <a:rPr lang="de-DE" altLang="de-DE" spc="34" dirty="0"/>
              <a:t>Anstellung kann nur für den Vertragsarztsitz des Anstellenden genehmigt </a:t>
            </a:r>
            <a:r>
              <a:rPr lang="de-DE" altLang="de-DE" spc="34" dirty="0" smtClean="0"/>
              <a:t>werden</a:t>
            </a:r>
          </a:p>
          <a:p>
            <a:pPr lvl="3">
              <a:buClr>
                <a:srgbClr val="990033"/>
              </a:buClr>
            </a:pPr>
            <a:r>
              <a:rPr lang="de-DE" altLang="de-DE" spc="34" dirty="0"/>
              <a:t>mit Genehmigung der Anstellung wird die fortzuführende Praxis in die Praxis des anstellenden Vertragsarztes / MVZ </a:t>
            </a:r>
            <a:r>
              <a:rPr lang="de-DE" altLang="de-DE" spc="34" dirty="0" smtClean="0"/>
              <a:t>hineinverlegt</a:t>
            </a:r>
          </a:p>
          <a:p>
            <a:pPr lvl="3">
              <a:buClr>
                <a:srgbClr val="990033"/>
              </a:buClr>
            </a:pP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Gründe </a:t>
            </a:r>
            <a:r>
              <a:rPr lang="de-DE" altLang="de-DE" dirty="0">
                <a:latin typeface="Arial" pitchFamily="34" charset="0"/>
                <a:cs typeface="Arial" pitchFamily="34" charset="0"/>
              </a:rPr>
              <a:t>der vertragsärztlichen Versorgung stehen der Verlegung nicht </a:t>
            </a:r>
            <a:r>
              <a:rPr lang="de-DE" altLang="de-DE" dirty="0" smtClean="0">
                <a:latin typeface="Arial" pitchFamily="34" charset="0"/>
                <a:cs typeface="Arial" pitchFamily="34" charset="0"/>
              </a:rPr>
              <a:t>entgegenstehen</a:t>
            </a:r>
            <a:endParaRPr lang="de-DE" altLang="de-DE" sz="2300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47629" y="7102427"/>
            <a:ext cx="359999" cy="215331"/>
          </a:xfrm>
        </p:spPr>
        <p:txBody>
          <a:bodyPr/>
          <a:lstStyle/>
          <a:p>
            <a:pPr>
              <a:defRPr/>
            </a:pPr>
            <a:fld id="{4D23A247-349E-4C40-98D5-9E098533B79B}" type="slidenum">
              <a:rPr lang="de-DE" sz="1100"/>
              <a:pPr>
                <a:defRPr/>
              </a:pPr>
              <a:t>30</a:t>
            </a:fld>
            <a:endParaRPr lang="de-DE" sz="11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997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0726"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tx2"/>
                </a:solidFill>
              </a:rPr>
              <a:t>Verzicht zu Gunsten </a:t>
            </a:r>
            <a:r>
              <a:rPr lang="de-DE" altLang="de-DE" dirty="0" smtClean="0">
                <a:solidFill>
                  <a:schemeClr val="tx2"/>
                </a:solidFill>
              </a:rPr>
              <a:t>Anstellung</a:t>
            </a:r>
            <a:endParaRPr lang="de-DE" altLang="de-DE" dirty="0">
              <a:solidFill>
                <a:schemeClr val="tx2"/>
              </a:solidFill>
            </a:endParaRPr>
          </a:p>
        </p:txBody>
      </p:sp>
      <p:sp>
        <p:nvSpPr>
          <p:cNvPr id="1478659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2196001"/>
            <a:ext cx="9378000" cy="4205916"/>
          </a:xfrm>
        </p:spPr>
        <p:txBody>
          <a:bodyPr/>
          <a:lstStyle/>
          <a:p>
            <a:pPr marL="457200" lvl="1" indent="-4572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+mj-lt"/>
              <a:buAutoNum type="arabicPeriod"/>
            </a:pPr>
            <a:r>
              <a:rPr lang="de-DE" altLang="de-DE" sz="1900" spc="34" dirty="0" smtClean="0"/>
              <a:t>Antrag </a:t>
            </a:r>
            <a:r>
              <a:rPr lang="de-DE" altLang="de-DE" sz="1900" spc="34" dirty="0"/>
              <a:t>des anstellenden Arztes an den Zulassungsausschuss auf Genehmigung der </a:t>
            </a:r>
            <a:r>
              <a:rPr lang="de-DE" altLang="de-DE" sz="1900" spc="34" dirty="0" smtClean="0"/>
              <a:t>Anstellung des Abgebers</a:t>
            </a:r>
          </a:p>
          <a:p>
            <a:pPr marL="457200" lvl="1" indent="-457200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Font typeface="+mj-lt"/>
              <a:buAutoNum type="arabicPeriod"/>
            </a:pPr>
            <a:r>
              <a:rPr lang="de-DE" altLang="de-DE" sz="1900" spc="34" dirty="0" smtClean="0"/>
              <a:t>Zulassungsverzicht </a:t>
            </a:r>
            <a:r>
              <a:rPr lang="de-DE" altLang="de-DE" sz="1900" spc="34" dirty="0"/>
              <a:t>des </a:t>
            </a:r>
            <a:r>
              <a:rPr lang="de-DE" altLang="de-DE" sz="1900" spc="34" dirty="0" smtClean="0"/>
              <a:t>Abgebers</a:t>
            </a:r>
          </a:p>
          <a:p>
            <a:pPr lvl="1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</a:pPr>
            <a:endParaRPr lang="de-DE" altLang="de-DE" sz="1900" spc="34" dirty="0"/>
          </a:p>
          <a:p>
            <a:pPr lvl="2">
              <a:buClr>
                <a:srgbClr val="990033"/>
              </a:buClr>
            </a:pPr>
            <a:r>
              <a:rPr lang="de-DE" altLang="de-DE" sz="1900" spc="34" dirty="0"/>
              <a:t>die Anstellung kann nur für den Vertragsarztsitz des Anstellenden genehmigt werden</a:t>
            </a:r>
          </a:p>
          <a:p>
            <a:pPr lvl="3">
              <a:buClr>
                <a:srgbClr val="990033"/>
              </a:buClr>
            </a:pPr>
            <a:r>
              <a:rPr lang="de-DE" altLang="de-DE" sz="1900" spc="34" dirty="0"/>
              <a:t>mit Genehmigung der Anstellung wird die fortzuführende Praxis in die Praxis des anstellenden Vertragsarztes / MVZ hineinverlegt</a:t>
            </a:r>
          </a:p>
          <a:p>
            <a:pPr lvl="3">
              <a:buClr>
                <a:srgbClr val="990033"/>
              </a:buClr>
            </a:pPr>
            <a:r>
              <a:rPr lang="de-DE" altLang="de-DE" sz="1900" dirty="0">
                <a:latin typeface="Arial" pitchFamily="34" charset="0"/>
                <a:cs typeface="Arial" pitchFamily="34" charset="0"/>
              </a:rPr>
              <a:t>Gründe der vertragsärztlichen Versorgung stehen der Verlegung nicht </a:t>
            </a:r>
            <a:r>
              <a:rPr lang="de-DE" altLang="de-DE" sz="1900" dirty="0" smtClean="0">
                <a:latin typeface="Arial" pitchFamily="34" charset="0"/>
                <a:cs typeface="Arial" pitchFamily="34" charset="0"/>
              </a:rPr>
              <a:t>entgegenstehen</a:t>
            </a:r>
          </a:p>
          <a:p>
            <a:pPr lvl="3">
              <a:buClr>
                <a:srgbClr val="990033"/>
              </a:buClr>
            </a:pPr>
            <a:endParaRPr lang="de-DE" altLang="de-DE" sz="1900" dirty="0"/>
          </a:p>
          <a:p>
            <a:pPr lvl="1" defTabSz="521437" fontAlgn="auto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</a:pPr>
            <a:r>
              <a:rPr lang="de-DE" altLang="de-DE" sz="1900" spc="34" dirty="0" smtClean="0"/>
              <a:t>Bindung des Abgebers durch BSG vom 4.5.2016 ?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47630" y="7102428"/>
            <a:ext cx="359999" cy="215331"/>
          </a:xfrm>
        </p:spPr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31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de-DE" smtClean="0">
                <a:solidFill>
                  <a:srgbClr val="000066"/>
                </a:solidFill>
              </a:rPr>
              <a:t>21.10.2016, Ilka Latuske</a:t>
            </a:r>
            <a:endParaRPr lang="de-DE" altLang="de-DE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78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Exkurs: </a:t>
            </a:r>
            <a:r>
              <a:rPr lang="de-DE" dirty="0" smtClean="0">
                <a:solidFill>
                  <a:schemeClr val="bg2"/>
                </a:solidFill>
              </a:rPr>
              <a:t>Sicherstellungsassistenz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defTabSz="594626">
              <a:buClr>
                <a:srgbClr val="990033"/>
              </a:buClr>
              <a:defRPr/>
            </a:pPr>
            <a:r>
              <a:rPr lang="de-DE" altLang="de-DE" dirty="0" smtClean="0"/>
              <a:t>§ 32 Abs. 2 Ärzte-ZV </a:t>
            </a:r>
            <a:r>
              <a:rPr lang="de-DE" altLang="de-DE" dirty="0" err="1" smtClean="0"/>
              <a:t>iVm</a:t>
            </a:r>
            <a:r>
              <a:rPr lang="de-DE" altLang="de-DE" dirty="0" smtClean="0"/>
              <a:t>. Assistenten-Richtlinie </a:t>
            </a:r>
            <a:r>
              <a:rPr lang="de-DE" altLang="de-DE" dirty="0"/>
              <a:t>der </a:t>
            </a:r>
            <a:r>
              <a:rPr lang="de-DE" altLang="de-DE" dirty="0" smtClean="0"/>
              <a:t>KVBW</a:t>
            </a:r>
          </a:p>
          <a:p>
            <a:pPr marL="0" lvl="1" indent="0" defTabSz="594626">
              <a:buClr>
                <a:srgbClr val="990033"/>
              </a:buClr>
              <a:buNone/>
              <a:defRPr/>
            </a:pPr>
            <a:endParaRPr lang="de-DE" altLang="de-DE" dirty="0" smtClean="0"/>
          </a:p>
          <a:p>
            <a:pPr lvl="1" defTabSz="594626">
              <a:buClr>
                <a:srgbClr val="990033"/>
              </a:buClr>
              <a:defRPr/>
            </a:pPr>
            <a:r>
              <a:rPr lang="de-DE" altLang="de-DE" dirty="0" smtClean="0"/>
              <a:t>zeitlich </a:t>
            </a:r>
            <a:r>
              <a:rPr lang="de-DE" altLang="de-DE" dirty="0"/>
              <a:t>absehbarer Bedarf - keinen </a:t>
            </a:r>
            <a:r>
              <a:rPr lang="de-DE" altLang="de-DE" dirty="0" smtClean="0"/>
              <a:t>Dauerbedarf</a:t>
            </a:r>
          </a:p>
          <a:p>
            <a:pPr lvl="1" defTabSz="594626">
              <a:buClr>
                <a:srgbClr val="990033"/>
              </a:buClr>
              <a:defRPr/>
            </a:pPr>
            <a:r>
              <a:rPr lang="de-DE" altLang="de-DE" dirty="0" smtClean="0"/>
              <a:t>Genehmigung </a:t>
            </a:r>
            <a:r>
              <a:rPr lang="de-DE" altLang="de-DE" dirty="0"/>
              <a:t>durch die KVBW (Formular-Antrag) </a:t>
            </a:r>
            <a:endParaRPr lang="de-DE" altLang="de-DE" dirty="0" smtClean="0"/>
          </a:p>
          <a:p>
            <a:pPr marL="0" lvl="1" indent="0" defTabSz="594626">
              <a:buClr>
                <a:srgbClr val="990033"/>
              </a:buClr>
              <a:buNone/>
              <a:defRPr/>
            </a:pPr>
            <a:endParaRPr lang="de-DE" altLang="de-DE" dirty="0" smtClean="0"/>
          </a:p>
          <a:p>
            <a:pPr lvl="1" defTabSz="594626">
              <a:buClr>
                <a:srgbClr val="990033"/>
              </a:buClr>
              <a:defRPr/>
            </a:pPr>
            <a:r>
              <a:rPr lang="de-DE" altLang="de-DE" dirty="0" smtClean="0"/>
              <a:t>Gründe </a:t>
            </a:r>
            <a:r>
              <a:rPr lang="de-DE" altLang="de-DE" dirty="0"/>
              <a:t>u.a.:</a:t>
            </a:r>
          </a:p>
          <a:p>
            <a:pPr lvl="2" defTabSz="594626">
              <a:defRPr/>
            </a:pPr>
            <a:r>
              <a:rPr lang="de-DE" altLang="de-DE" dirty="0"/>
              <a:t>Krankheit (2 Jahre im allg.)</a:t>
            </a:r>
          </a:p>
          <a:p>
            <a:pPr lvl="2" defTabSz="594626">
              <a:defRPr/>
            </a:pPr>
            <a:r>
              <a:rPr lang="de-DE" altLang="de-DE" dirty="0"/>
              <a:t>Schwangerschaft und Mutterschutz</a:t>
            </a:r>
          </a:p>
          <a:p>
            <a:pPr lvl="2" defTabSz="594626">
              <a:defRPr/>
            </a:pPr>
            <a:r>
              <a:rPr lang="de-DE" altLang="de-DE" dirty="0"/>
              <a:t>Kindererziehungszeiten (bis zu 36 Monate)</a:t>
            </a:r>
          </a:p>
          <a:p>
            <a:pPr lvl="2" defTabSz="594626">
              <a:defRPr/>
            </a:pPr>
            <a:r>
              <a:rPr lang="de-DE" altLang="de-DE" dirty="0"/>
              <a:t>Pflege eines nahen Angehörigen (bis zu 6 Monate)</a:t>
            </a:r>
          </a:p>
          <a:p>
            <a:pPr lvl="2" defTabSz="594626">
              <a:defRPr/>
            </a:pPr>
            <a:r>
              <a:rPr lang="de-DE" altLang="de-DE" dirty="0"/>
              <a:t>Kennenlernen bei geplanter Kooperation (max. 6 Monate)</a:t>
            </a:r>
          </a:p>
          <a:p>
            <a:pPr lvl="2" defTabSz="594626">
              <a:defRPr/>
            </a:pPr>
            <a:r>
              <a:rPr lang="de-DE" altLang="de-DE" dirty="0"/>
              <a:t>Einarbeitung in den Praxisablauf nach Übernahme (max. 6 Monate)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de-DE" sz="110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21.10.2016, Ilka Latuske</a:t>
            </a:r>
            <a:endParaRPr lang="de-DE" alt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A247-349E-4C40-98D5-9E098533B79B}" type="slidenum">
              <a:rPr lang="de-DE" sz="1100">
                <a:solidFill>
                  <a:srgbClr val="000066"/>
                </a:solidFill>
                <a:latin typeface="Arial"/>
              </a:rPr>
              <a:pPr>
                <a:defRPr/>
              </a:pPr>
              <a:t>32</a:t>
            </a:fld>
            <a:endParaRPr lang="de-DE" sz="11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72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mit Bild möglich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Datum, Autor, Arial 16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287690"/>
            <a:ext cx="10331449" cy="64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744582" y="3383281"/>
            <a:ext cx="3108961" cy="1293954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198000" rIns="288000" bIns="180000" rtlCol="0" anchor="t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400" kern="1200" spc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Angebote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95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04027"/>
            <a:ext cx="9376839" cy="1123192"/>
          </a:xfrm>
        </p:spPr>
        <p:txBody>
          <a:bodyPr/>
          <a:lstStyle/>
          <a:p>
            <a:r>
              <a:rPr lang="de-DE" b="1" dirty="0" smtClean="0"/>
              <a:t>Beratungsangebote der KVBW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5"/>
            <a:ext cx="9378000" cy="3931525"/>
          </a:xfrm>
        </p:spPr>
        <p:txBody>
          <a:bodyPr/>
          <a:lstStyle/>
          <a:p>
            <a:pPr lvl="1">
              <a:buClr>
                <a:srgbClr val="990033"/>
              </a:buClr>
            </a:pPr>
            <a:r>
              <a:rPr lang="de-DE" dirty="0" smtClean="0"/>
              <a:t>Niederlassungsberatung (-</a:t>
            </a:r>
            <a:r>
              <a:rPr lang="de-DE" dirty="0" smtClean="0">
                <a:solidFill>
                  <a:schemeClr val="bg2"/>
                </a:solidFill>
              </a:rPr>
              <a:t>3700</a:t>
            </a:r>
            <a:r>
              <a:rPr lang="de-DE" dirty="0" smtClean="0"/>
              <a:t>)</a:t>
            </a:r>
            <a:endParaRPr lang="de-DE" dirty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r>
              <a:rPr lang="de-DE" dirty="0" smtClean="0"/>
              <a:t>BWL-Beratung (-</a:t>
            </a:r>
            <a:r>
              <a:rPr lang="de-DE" dirty="0" smtClean="0">
                <a:solidFill>
                  <a:schemeClr val="bg2"/>
                </a:solidFill>
              </a:rPr>
              <a:t>3300</a:t>
            </a:r>
            <a:r>
              <a:rPr lang="de-DE" dirty="0" smtClean="0"/>
              <a:t>)</a:t>
            </a:r>
            <a:endParaRPr lang="de-DE" dirty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r>
              <a:rPr lang="de-DE" dirty="0" smtClean="0"/>
              <a:t>Abrechnungsberatung (nach Zulassung) </a:t>
            </a:r>
            <a:endParaRPr lang="de-DE" dirty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r>
              <a:rPr lang="de-DE" dirty="0" smtClean="0"/>
              <a:t>Seminare der Management </a:t>
            </a:r>
            <a:r>
              <a:rPr lang="de-DE" dirty="0"/>
              <a:t>Akademie</a:t>
            </a:r>
          </a:p>
          <a:p>
            <a:pPr lvl="1">
              <a:buClr>
                <a:srgbClr val="990033"/>
              </a:buClr>
            </a:pPr>
            <a:endParaRPr lang="de-DE" dirty="0"/>
          </a:p>
          <a:p>
            <a:pPr marL="0" lvl="1" indent="0">
              <a:buClr>
                <a:srgbClr val="990033"/>
              </a:buClr>
              <a:buNone/>
            </a:pPr>
            <a:r>
              <a:rPr lang="de-DE" dirty="0"/>
              <a:t>und andere …</a:t>
            </a: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v-SE" sz="1200" smtClean="0">
                <a:solidFill>
                  <a:prstClr val="black"/>
                </a:solidFill>
              </a:rPr>
              <a:t>21.10.2016, Ilka Latuske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50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04027"/>
            <a:ext cx="9376839" cy="1123192"/>
          </a:xfrm>
        </p:spPr>
        <p:txBody>
          <a:bodyPr/>
          <a:lstStyle/>
          <a:p>
            <a:r>
              <a:rPr lang="de-DE" b="1" dirty="0" smtClean="0"/>
              <a:t>Börsen der KVBW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5"/>
            <a:ext cx="9378000" cy="3931525"/>
          </a:xfrm>
        </p:spPr>
        <p:txBody>
          <a:bodyPr/>
          <a:lstStyle/>
          <a:p>
            <a:pPr lvl="1">
              <a:buClr>
                <a:srgbClr val="990033"/>
              </a:buClr>
            </a:pPr>
            <a:r>
              <a:rPr lang="de-DE" dirty="0" smtClean="0">
                <a:hlinkClick r:id="rId3"/>
              </a:rPr>
              <a:t>www.kvbawue.de</a:t>
            </a:r>
            <a:endParaRPr lang="de-DE" dirty="0" smtClean="0"/>
          </a:p>
          <a:p>
            <a:pPr marL="0" lvl="1" indent="0">
              <a:buClr>
                <a:srgbClr val="990033"/>
              </a:buClr>
              <a:buNone/>
            </a:pPr>
            <a:endParaRPr lang="de-DE" dirty="0"/>
          </a:p>
          <a:p>
            <a:pPr lvl="2">
              <a:buClr>
                <a:srgbClr val="990033"/>
              </a:buClr>
            </a:pPr>
            <a:r>
              <a:rPr lang="de-DE" dirty="0" smtClean="0"/>
              <a:t>Famulatur- und Weiterbildungsbörse</a:t>
            </a:r>
          </a:p>
          <a:p>
            <a:pPr lvl="2">
              <a:buClr>
                <a:srgbClr val="990033"/>
              </a:buClr>
            </a:pPr>
            <a:r>
              <a:rPr lang="de-DE" dirty="0" smtClean="0">
                <a:solidFill>
                  <a:schemeClr val="bg2"/>
                </a:solidFill>
              </a:rPr>
              <a:t>Praxisbörse							</a:t>
            </a:r>
            <a:endParaRPr lang="de-DE" dirty="0">
              <a:solidFill>
                <a:schemeClr val="bg2"/>
              </a:solidFill>
            </a:endParaRPr>
          </a:p>
          <a:p>
            <a:pPr lvl="2">
              <a:buClr>
                <a:srgbClr val="990033"/>
              </a:buClr>
            </a:pPr>
            <a:r>
              <a:rPr lang="de-DE" dirty="0">
                <a:solidFill>
                  <a:schemeClr val="bg2"/>
                </a:solidFill>
              </a:rPr>
              <a:t>Kooperationsbörse</a:t>
            </a:r>
          </a:p>
          <a:p>
            <a:pPr lvl="2">
              <a:buClr>
                <a:srgbClr val="990033"/>
              </a:buClr>
            </a:pPr>
            <a:r>
              <a:rPr lang="de-DE" dirty="0">
                <a:solidFill>
                  <a:schemeClr val="bg2"/>
                </a:solidFill>
              </a:rPr>
              <a:t>Jobbörse</a:t>
            </a:r>
          </a:p>
          <a:p>
            <a:pPr lvl="2">
              <a:buClr>
                <a:srgbClr val="990033"/>
              </a:buClr>
            </a:pPr>
            <a:r>
              <a:rPr lang="de-DE" dirty="0"/>
              <a:t>Raum- und </a:t>
            </a:r>
            <a:r>
              <a:rPr lang="de-DE" dirty="0" smtClean="0"/>
              <a:t>Gerätebörse</a:t>
            </a:r>
          </a:p>
          <a:p>
            <a:pPr lvl="2">
              <a:buClr>
                <a:srgbClr val="990033"/>
              </a:buClr>
            </a:pPr>
            <a:r>
              <a:rPr lang="de-DE" dirty="0" smtClean="0"/>
              <a:t>Vertreterpool</a:t>
            </a:r>
            <a:endParaRPr lang="de-DE" dirty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r>
              <a:rPr lang="de-DE" dirty="0" smtClean="0"/>
              <a:t>Vermittlung durch die Fachberater der KVBW</a:t>
            </a:r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z="1200" smtClean="0">
                <a:solidFill>
                  <a:prstClr val="black"/>
                </a:solidFill>
              </a:rPr>
              <a:t>21.10.2016, Ilka Latuske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1026" name="Picture 2" descr="C:\Users\latuilk\Desktop\Aufnahm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916">
            <a:off x="6823993" y="3396344"/>
            <a:ext cx="2398193" cy="5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6662058" y="5238205"/>
            <a:ext cx="3069771" cy="6923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04027"/>
            <a:ext cx="9376839" cy="1123192"/>
          </a:xfrm>
        </p:spPr>
        <p:txBody>
          <a:bodyPr/>
          <a:lstStyle/>
          <a:p>
            <a:r>
              <a:rPr lang="de-DE" dirty="0" smtClean="0"/>
              <a:t>Förderungen der KVBW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5"/>
            <a:ext cx="9378000" cy="4230921"/>
          </a:xfrm>
        </p:spPr>
        <p:txBody>
          <a:bodyPr/>
          <a:lstStyle/>
          <a:p>
            <a:pPr lvl="1">
              <a:lnSpc>
                <a:spcPct val="150000"/>
              </a:lnSpc>
              <a:buClr>
                <a:srgbClr val="990033"/>
              </a:buClr>
            </a:pPr>
            <a:r>
              <a:rPr lang="de-DE" b="1" dirty="0" err="1" smtClean="0">
                <a:solidFill>
                  <a:schemeClr val="tx2"/>
                </a:solidFill>
              </a:rPr>
              <a:t>RegioPraxis</a:t>
            </a:r>
            <a:endParaRPr lang="de-DE" b="1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990033"/>
              </a:buClr>
            </a:pPr>
            <a:endParaRPr lang="de-DE" b="1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990033"/>
              </a:buClr>
            </a:pPr>
            <a:r>
              <a:rPr lang="de-DE" b="1" dirty="0" err="1" smtClean="0">
                <a:solidFill>
                  <a:schemeClr val="tx2"/>
                </a:solidFill>
              </a:rPr>
              <a:t>ZuZ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– Ziel und Zukunft</a:t>
            </a:r>
          </a:p>
          <a:p>
            <a:pPr lvl="2">
              <a:lnSpc>
                <a:spcPct val="150000"/>
              </a:lnSpc>
              <a:buClr>
                <a:srgbClr val="990033"/>
              </a:buClr>
            </a:pPr>
            <a:r>
              <a:rPr lang="de-DE" dirty="0" smtClean="0">
                <a:solidFill>
                  <a:schemeClr val="tx2"/>
                </a:solidFill>
              </a:rPr>
              <a:t>Niederlassung / Praxisübernahme / Anstellung / Zweigpraxen</a:t>
            </a:r>
          </a:p>
          <a:p>
            <a:pPr lvl="2">
              <a:lnSpc>
                <a:spcPct val="150000"/>
              </a:lnSpc>
              <a:buClr>
                <a:srgbClr val="990033"/>
              </a:buClr>
            </a:pPr>
            <a:r>
              <a:rPr lang="de-DE" dirty="0" smtClean="0">
                <a:solidFill>
                  <a:schemeClr val="tx2"/>
                </a:solidFill>
              </a:rPr>
              <a:t>derzeit keine Nervenärzte</a:t>
            </a:r>
          </a:p>
          <a:p>
            <a:pPr marL="198000" lvl="2" indent="0">
              <a:lnSpc>
                <a:spcPct val="150000"/>
              </a:lnSpc>
              <a:buClr>
                <a:srgbClr val="990033"/>
              </a:buClr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990033"/>
              </a:buClr>
            </a:pPr>
            <a:r>
              <a:rPr lang="de-DE" b="1" dirty="0" smtClean="0">
                <a:solidFill>
                  <a:schemeClr val="bg2"/>
                </a:solidFill>
              </a:rPr>
              <a:t>Weiterbildung</a:t>
            </a:r>
          </a:p>
          <a:p>
            <a:pPr marL="540678" lvl="2" indent="-342900">
              <a:buClr>
                <a:srgbClr val="990033"/>
              </a:buClr>
            </a:pPr>
            <a:r>
              <a:rPr lang="de-DE" dirty="0" smtClean="0"/>
              <a:t>Nervenärzte: 10 Förderstellen BW weit			</a:t>
            </a:r>
            <a:r>
              <a:rPr lang="de-DE" b="1" dirty="0">
                <a:solidFill>
                  <a:schemeClr val="bg2"/>
                </a:solidFill>
              </a:rPr>
              <a:t>Antrag bis 27.10.2016</a:t>
            </a:r>
          </a:p>
          <a:p>
            <a:pPr marL="540678" lvl="2" indent="-342900">
              <a:buClr>
                <a:srgbClr val="990033"/>
              </a:buClr>
            </a:pPr>
            <a:r>
              <a:rPr lang="de-DE" dirty="0" smtClean="0"/>
              <a:t>4.800,- € monatlich / Vollzeit</a:t>
            </a:r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z="1200" smtClean="0">
                <a:solidFill>
                  <a:prstClr val="black"/>
                </a:solidFill>
              </a:rPr>
              <a:t>21.10.2016, Ilka Latuske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60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Unterstützung des Gesamtpakets </a:t>
            </a:r>
            <a:br>
              <a:rPr lang="de-DE" b="1" dirty="0" smtClean="0"/>
            </a:br>
            <a:r>
              <a:rPr lang="de-DE" b="1" dirty="0" smtClean="0"/>
              <a:t>„Arzt und Familie“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5"/>
            <a:ext cx="9378000" cy="3878973"/>
          </a:xfrm>
        </p:spPr>
        <p:txBody>
          <a:bodyPr/>
          <a:lstStyle/>
          <a:p>
            <a:r>
              <a:rPr lang="de-DE" sz="2000" dirty="0" smtClean="0"/>
              <a:t>Was braucht ein niederlassungswilliger Arzt?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2"/>
                </a:solidFill>
              </a:rPr>
              <a:t>Informationen</a:t>
            </a:r>
            <a:r>
              <a:rPr lang="de-DE" sz="2000" dirty="0" smtClean="0"/>
              <a:t> zu KVBW, Ärztekammer und Region</a:t>
            </a:r>
          </a:p>
          <a:p>
            <a:endParaRPr lang="de-DE" sz="2000" dirty="0" smtClean="0"/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Absicherung der </a:t>
            </a:r>
            <a:r>
              <a:rPr lang="de-DE" sz="2000" dirty="0" smtClean="0">
                <a:solidFill>
                  <a:schemeClr val="bg2"/>
                </a:solidFill>
              </a:rPr>
              <a:t>Familie</a:t>
            </a:r>
            <a:r>
              <a:rPr lang="de-DE" sz="2000" dirty="0" smtClean="0"/>
              <a:t> (Jobsuche des/der Partners/-in, Unterbringung der Kinder in Kita bzw. Schule, Immobiliensuche/-kauf, Freizeitmöglichkeiten)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2"/>
                </a:solidFill>
              </a:rPr>
              <a:t>Erfahrungsaustausch</a:t>
            </a:r>
            <a:r>
              <a:rPr lang="de-DE" sz="2000" dirty="0" smtClean="0"/>
              <a:t> mit schon niedergelassenen Ärzten (Hineinschnuppern in den Praxisalltag?), </a:t>
            </a:r>
            <a:r>
              <a:rPr lang="de-DE" sz="2000" dirty="0" err="1" smtClean="0"/>
              <a:t>evt</a:t>
            </a:r>
            <a:r>
              <a:rPr lang="de-DE" sz="2000" dirty="0" smtClean="0"/>
              <a:t>. </a:t>
            </a:r>
            <a:r>
              <a:rPr lang="de-DE" sz="2000" dirty="0" smtClean="0">
                <a:solidFill>
                  <a:schemeClr val="bg2"/>
                </a:solidFill>
              </a:rPr>
              <a:t>Kooperation</a:t>
            </a:r>
            <a:r>
              <a:rPr lang="de-DE" sz="2000" dirty="0" smtClean="0"/>
              <a:t>smöglichkeit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2"/>
                </a:solidFill>
              </a:rPr>
              <a:t>Förderung </a:t>
            </a:r>
            <a:r>
              <a:rPr lang="de-DE" sz="2000" dirty="0" smtClean="0"/>
              <a:t>(Geld, Investitionen?)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3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36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194" name="Picture 2" descr="C:\Users\latuilk\AppData\Local\Microsoft\Windows\Temporary Internet Files\Content.IE5\O5E8BIFX\I.1.1.5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612776"/>
            <a:ext cx="10035496" cy="55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mit Bild möglich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Datum, Autor, Arial 16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02" y="287338"/>
            <a:ext cx="10282322" cy="64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1008000" y="758450"/>
            <a:ext cx="4415245" cy="1618989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198000" rIns="288000" bIns="180000" rtlCol="0" anchor="t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400" kern="1200" spc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Einzelpraxis / Praxisgemeinschaft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99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 rot="21342636">
            <a:off x="6202110" y="2207307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wirtschaftlich selbständig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Einzelpraxis /</a:t>
            </a:r>
            <a:br>
              <a:rPr lang="de-DE" dirty="0" smtClean="0"/>
            </a:br>
            <a:r>
              <a:rPr lang="de-DE" dirty="0" smtClean="0"/>
              <a:t>Praxisgemeinschaft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Designfarben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RGB-Werte: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 smtClean="0">
                <a:solidFill>
                  <a:schemeClr val="bg1"/>
                </a:solidFill>
              </a:rPr>
              <a:t>KVWB Rot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153 / 0 / 51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Grün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149 / 193 / 28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Gelb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234 / 164 /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227 / 93 / 35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198 / 18 / 34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 Abstufung 1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51 / 51 / 133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69 / 141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3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180 / 170 / 211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0 / 119 / 184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1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186 / 215 / 107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94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237 / 150 / 112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218 / 101 / 111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166 / 209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Grün</a:t>
            </a:r>
            <a:br>
              <a:rPr lang="de-DE" sz="1000" dirty="0" smtClean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202 / 224 / 141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Gelb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244 / 209 / 131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Orange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241 / 174 / 145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226 / 136 / 144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Hellblau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127 / 187 / 219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228 / 239 / 198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250 / 232 / 193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Orange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248 / 214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Hellblau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197 / 221 / 237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 smtClean="0">
                <a:solidFill>
                  <a:schemeClr val="bg1"/>
                </a:solidFill>
              </a:rPr>
              <a:t>Purpel</a:t>
            </a:r>
            <a:r>
              <a:rPr lang="de-DE" sz="1000" dirty="0" smtClean="0">
                <a:solidFill>
                  <a:schemeClr val="bg1"/>
                </a:solidFill>
              </a:rPr>
              <a:t/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192 / 82 / 161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215 / 142 / 194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224 / 168 / 208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239 / 212 / 231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 rot="20845955">
            <a:off x="3440983" y="3168320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Eigenverantwortung</a:t>
            </a:r>
          </a:p>
        </p:txBody>
      </p:sp>
      <p:sp>
        <p:nvSpPr>
          <p:cNvPr id="39" name="Ellipse 38"/>
          <p:cNvSpPr/>
          <p:nvPr/>
        </p:nvSpPr>
        <p:spPr>
          <a:xfrm rot="20845955">
            <a:off x="735152" y="4905188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Kooperation nicht ausgeschlossen</a:t>
            </a:r>
          </a:p>
        </p:txBody>
      </p:sp>
      <p:sp>
        <p:nvSpPr>
          <p:cNvPr id="41" name="Ellipse 40"/>
          <p:cNvSpPr/>
          <p:nvPr/>
        </p:nvSpPr>
        <p:spPr>
          <a:xfrm rot="20845955">
            <a:off x="3900594" y="1484153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Einzelunternehmer</a:t>
            </a:r>
          </a:p>
        </p:txBody>
      </p:sp>
      <p:sp>
        <p:nvSpPr>
          <p:cNvPr id="42" name="Ellipse 41"/>
          <p:cNvSpPr/>
          <p:nvPr/>
        </p:nvSpPr>
        <p:spPr>
          <a:xfrm rot="863214">
            <a:off x="6732669" y="3932729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Kosten-verantwortung</a:t>
            </a:r>
          </a:p>
        </p:txBody>
      </p:sp>
      <p:sp>
        <p:nvSpPr>
          <p:cNvPr id="43" name="Ellipse 42"/>
          <p:cNvSpPr/>
          <p:nvPr/>
        </p:nvSpPr>
        <p:spPr>
          <a:xfrm rot="585729">
            <a:off x="4637925" y="4886799"/>
            <a:ext cx="3507418" cy="118729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Vertretung muss organisiert werden</a:t>
            </a:r>
          </a:p>
        </p:txBody>
      </p:sp>
      <p:sp>
        <p:nvSpPr>
          <p:cNvPr id="44" name="Ellipse 43"/>
          <p:cNvSpPr/>
          <p:nvPr/>
        </p:nvSpPr>
        <p:spPr>
          <a:xfrm>
            <a:off x="288461" y="3524111"/>
            <a:ext cx="3065368" cy="1143581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unabhängig</a:t>
            </a:r>
          </a:p>
        </p:txBody>
      </p:sp>
      <p:sp>
        <p:nvSpPr>
          <p:cNvPr id="38" name="Inhaltsplatzhalter 37"/>
          <p:cNvSpPr>
            <a:spLocks noGrp="1"/>
          </p:cNvSpPr>
          <p:nvPr>
            <p:ph idx="1"/>
          </p:nvPr>
        </p:nvSpPr>
        <p:spPr>
          <a:xfrm rot="813741">
            <a:off x="961331" y="2387656"/>
            <a:ext cx="3505355" cy="1390501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Flexibilität</a:t>
            </a:r>
          </a:p>
        </p:txBody>
      </p:sp>
      <p:sp>
        <p:nvSpPr>
          <p:cNvPr id="45" name="Ellipse 44"/>
          <p:cNvSpPr/>
          <p:nvPr/>
        </p:nvSpPr>
        <p:spPr>
          <a:xfrm rot="768848">
            <a:off x="7308722" y="666092"/>
            <a:ext cx="3065368" cy="1143581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000066"/>
            </a:solidFill>
            <a:prstDash val="solid"/>
          </a:ln>
          <a:effectLst/>
        </p:spPr>
        <p:txBody>
          <a:bodyPr wrap="square" lIns="104287" tIns="52144" rIns="104287" bIns="52144" rtlCol="0" anchor="ctr">
            <a:noAutofit/>
          </a:bodyPr>
          <a:lstStyle/>
          <a:p>
            <a:pPr marL="0" marR="0" lvl="0" indent="0" algn="ctr" defTabSz="520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Nachfolge?</a:t>
            </a:r>
          </a:p>
        </p:txBody>
      </p:sp>
    </p:spTree>
    <p:extLst>
      <p:ext uri="{BB962C8B-B14F-4D97-AF65-F5344CB8AC3E}">
        <p14:creationId xmlns:p14="http://schemas.microsoft.com/office/powerpoint/2010/main" val="16524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mit Bild möglich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Datum, Autor, Arial 16 </a:t>
            </a:r>
            <a:r>
              <a:rPr lang="de-DE" dirty="0" err="1" smtClean="0"/>
              <a:t>pt</a:t>
            </a:r>
            <a:endParaRPr lang="de-D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287690"/>
            <a:ext cx="10331449" cy="64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662056" y="2280305"/>
            <a:ext cx="3235267" cy="1520985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198000" rIns="288000" bIns="180000" rtlCol="0" anchor="t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3400" kern="1200" spc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BAG / Jobsharing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72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BAG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90033"/>
              </a:buClr>
            </a:pPr>
            <a:r>
              <a:rPr lang="de-DE" dirty="0"/>
              <a:t>gemeinsames Unternehmen </a:t>
            </a:r>
            <a:r>
              <a:rPr lang="de-DE" dirty="0" smtClean="0"/>
              <a:t>mehrerer Gesellschafter</a:t>
            </a:r>
            <a:endParaRPr lang="de-DE" dirty="0"/>
          </a:p>
          <a:p>
            <a:pPr lvl="2">
              <a:buClr>
                <a:srgbClr val="990033"/>
              </a:buClr>
            </a:pPr>
            <a:r>
              <a:rPr lang="de-DE" dirty="0" smtClean="0"/>
              <a:t>gemeinsame Abrechnung</a:t>
            </a:r>
          </a:p>
          <a:p>
            <a:pPr lvl="2">
              <a:buClr>
                <a:srgbClr val="990033"/>
              </a:buClr>
            </a:pPr>
            <a:r>
              <a:rPr lang="de-DE" dirty="0" smtClean="0"/>
              <a:t>gemeinsame </a:t>
            </a:r>
            <a:r>
              <a:rPr lang="de-DE" dirty="0"/>
              <a:t>Patientenkartei </a:t>
            </a:r>
            <a:endParaRPr lang="de-DE" dirty="0" smtClean="0"/>
          </a:p>
          <a:p>
            <a:pPr lvl="1">
              <a:buClr>
                <a:srgbClr val="990033"/>
              </a:buClr>
            </a:pPr>
            <a:endParaRPr lang="de-DE" dirty="0"/>
          </a:p>
          <a:p>
            <a:pPr lvl="1">
              <a:buClr>
                <a:srgbClr val="990033"/>
              </a:buClr>
            </a:pPr>
            <a:r>
              <a:rPr lang="de-DE" dirty="0" smtClean="0"/>
              <a:t>örtlich / überörtlich / KV-übergreifend</a:t>
            </a:r>
          </a:p>
          <a:p>
            <a:pPr lvl="1"/>
            <a:r>
              <a:rPr lang="de-DE" dirty="0" smtClean="0"/>
              <a:t>fachgleich / fachübergreifend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Genehmigung durch ZA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Designfarben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RGB-Werte: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 smtClean="0">
                <a:solidFill>
                  <a:schemeClr val="bg1"/>
                </a:solidFill>
              </a:rPr>
              <a:t>KVWB Rot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153 / 0 / 51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Grün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149 / 193 / 28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Gelb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234 / 164 /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227 / 93 / 35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198 / 18 / 34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 Abstufung 1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51 / 51 / 133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69 / 141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3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180 / 170 / 211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0 / 119 / 184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1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186 / 215 / 107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94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237 / 150 / 112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218 / 101 / 111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166 / 209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Grün</a:t>
            </a:r>
            <a:br>
              <a:rPr lang="de-DE" sz="1000" dirty="0" smtClean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202 / 224 / 141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Gelb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244 / 209 / 131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Orange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241 / 174 / 145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226 / 136 / 144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Hellblau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127 / 187 / 219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228 / 239 / 198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250 / 232 / 193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Orange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248 / 214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Hellblau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197 / 221 / 237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 smtClean="0">
                <a:solidFill>
                  <a:schemeClr val="bg1"/>
                </a:solidFill>
              </a:rPr>
              <a:t>Purpel</a:t>
            </a:r>
            <a:r>
              <a:rPr lang="de-DE" sz="1000" dirty="0" smtClean="0">
                <a:solidFill>
                  <a:schemeClr val="bg1"/>
                </a:solidFill>
              </a:rPr>
              <a:t/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192 / 82 / 161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215 / 142 / 194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224 / 168 / 208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239 / 212 / 231</a:t>
            </a:r>
            <a:endParaRPr lang="de-DE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0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BAG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Vorteile:</a:t>
            </a:r>
          </a:p>
          <a:p>
            <a:pPr lvl="2"/>
            <a:r>
              <a:rPr lang="de-DE" dirty="0" err="1" smtClean="0"/>
              <a:t>Kosten­ersparnis</a:t>
            </a:r>
            <a:r>
              <a:rPr lang="de-DE" dirty="0" smtClean="0"/>
              <a:t>­</a:t>
            </a:r>
          </a:p>
          <a:p>
            <a:pPr lvl="2"/>
            <a:r>
              <a:rPr lang="de-DE" dirty="0" smtClean="0"/>
              <a:t>gemeinschaftliche Verantwortung</a:t>
            </a:r>
          </a:p>
          <a:p>
            <a:pPr lvl="2"/>
            <a:r>
              <a:rPr lang="de-DE" dirty="0" smtClean="0"/>
              <a:t>Kontinuität </a:t>
            </a:r>
            <a:r>
              <a:rPr lang="de-DE" dirty="0"/>
              <a:t>der </a:t>
            </a:r>
            <a:r>
              <a:rPr lang="de-DE" dirty="0" err="1" smtClean="0"/>
              <a:t>Patienten­betreuung</a:t>
            </a:r>
            <a:endParaRPr lang="de-DE" dirty="0" smtClean="0"/>
          </a:p>
          <a:p>
            <a:pPr lvl="2"/>
            <a:r>
              <a:rPr lang="de-DE" dirty="0" smtClean="0"/>
              <a:t>zeitliche </a:t>
            </a:r>
            <a:r>
              <a:rPr lang="de-DE" dirty="0"/>
              <a:t>Entlastung durch </a:t>
            </a:r>
            <a:r>
              <a:rPr lang="de-DE" dirty="0" smtClean="0"/>
              <a:t>Arbeitsteilung</a:t>
            </a:r>
          </a:p>
          <a:p>
            <a:pPr lvl="2"/>
            <a:r>
              <a:rPr lang="de-DE" dirty="0" smtClean="0"/>
              <a:t>Jobsharing-BAG möglich </a:t>
            </a:r>
            <a:endParaRPr lang="de-DE" dirty="0"/>
          </a:p>
          <a:p>
            <a:pPr marL="198000" lvl="2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Nachteile:</a:t>
            </a:r>
          </a:p>
          <a:p>
            <a:pPr lvl="2"/>
            <a:r>
              <a:rPr lang="de-DE" dirty="0" err="1" smtClean="0"/>
              <a:t>Haftungs­risiken</a:t>
            </a:r>
            <a:endParaRPr lang="de-DE" dirty="0" smtClean="0"/>
          </a:p>
          <a:p>
            <a:pPr lvl="2"/>
            <a:r>
              <a:rPr lang="de-DE" dirty="0" smtClean="0"/>
              <a:t>Vielzahl </a:t>
            </a:r>
            <a:r>
              <a:rPr lang="de-DE" dirty="0"/>
              <a:t>an zu regelnden gesellschafts- und steuer­rechtlichen Sachverhalten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21.10.2016, Ilka Latuske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Designfarben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RGB-Werte: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 smtClean="0">
                <a:solidFill>
                  <a:schemeClr val="bg1"/>
                </a:solidFill>
              </a:rPr>
              <a:t>KVWB Rot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153 / 0 / 51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Grün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149 / 193 / 28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Gelb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234 / 164 / 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227 / 93 / 35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198 / 18 / 34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Blau Abstufung 1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51 / 51 / 133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69 / 141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</a:t>
            </a:r>
            <a:r>
              <a:rPr lang="de-DE" sz="1000" dirty="0" smtClean="0">
                <a:solidFill>
                  <a:schemeClr val="bg1"/>
                </a:solidFill>
              </a:rPr>
              <a:t>3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180 / 170 / 211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0 / 119 / 184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1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186 / 215 / 107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94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Orange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237 / 150 / 112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218 / 101 / 111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Hellblau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89 / 166 / 209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Grün</a:t>
            </a:r>
            <a:br>
              <a:rPr lang="de-DE" sz="1000" dirty="0" smtClean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202 / 224 / 141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Gelb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244 / 209 / 131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Orange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241 / 174 / 145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226 / 136 / 144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Hellblau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127 / 187 / 219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Grün</a:t>
            </a:r>
            <a:br>
              <a:rPr lang="de-DE" sz="1000" dirty="0" smtClean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228 / 239 / 198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Gelb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250 / 232 / 193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Orange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248 / 214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241 / 196 / 200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Hellblau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197 / 221 / 237</a:t>
            </a:r>
            <a:endParaRPr lang="de-DE" sz="1000" dirty="0">
              <a:solidFill>
                <a:srgbClr val="000066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 smtClean="0">
                <a:solidFill>
                  <a:schemeClr val="bg1"/>
                </a:solidFill>
              </a:rPr>
              <a:t>Purpel</a:t>
            </a:r>
            <a:r>
              <a:rPr lang="de-DE" sz="1000" dirty="0" smtClean="0">
                <a:solidFill>
                  <a:schemeClr val="bg1"/>
                </a:solidFill>
              </a:rPr>
              <a:t/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192 / 82 / 161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smtClean="0">
                <a:solidFill>
                  <a:schemeClr val="bg1"/>
                </a:solidFill>
              </a:rPr>
              <a:t>Rot 2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215 / 142 / 194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</a:t>
            </a:r>
            <a:r>
              <a:rPr lang="de-DE" sz="1000" dirty="0" smtClean="0">
                <a:solidFill>
                  <a:schemeClr val="tx2"/>
                </a:solidFill>
              </a:rPr>
              <a:t>Rot 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</a:t>
            </a:r>
            <a:r>
              <a:rPr lang="de-DE" sz="1000" dirty="0" smtClean="0">
                <a:solidFill>
                  <a:schemeClr val="tx2"/>
                </a:solidFill>
              </a:rPr>
              <a:t>2</a:t>
            </a:r>
            <a:r>
              <a:rPr lang="de-DE" sz="1000" dirty="0">
                <a:solidFill>
                  <a:schemeClr val="tx2"/>
                </a:solidFill>
              </a:rPr>
              <a:t/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 smtClean="0">
                <a:solidFill>
                  <a:schemeClr val="tx2"/>
                </a:solidFill>
              </a:rPr>
              <a:t>224 / 168 / 208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</a:t>
            </a:r>
            <a:r>
              <a:rPr lang="de-DE" sz="1000" dirty="0" smtClean="0">
                <a:solidFill>
                  <a:srgbClr val="000066"/>
                </a:solidFill>
              </a:rPr>
              <a:t>Rot 2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</a:t>
            </a:r>
            <a:r>
              <a:rPr lang="de-DE" sz="1000" dirty="0" smtClean="0">
                <a:solidFill>
                  <a:srgbClr val="000066"/>
                </a:solidFill>
              </a:rPr>
              <a:t>3</a:t>
            </a:r>
            <a:r>
              <a:rPr lang="de-DE" sz="1000" dirty="0">
                <a:solidFill>
                  <a:srgbClr val="000066"/>
                </a:solidFill>
              </a:rPr>
              <a:t/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 smtClean="0">
                <a:solidFill>
                  <a:srgbClr val="000066"/>
                </a:solidFill>
              </a:rPr>
              <a:t>239 / 212 / 231</a:t>
            </a:r>
            <a:endParaRPr lang="de-DE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VBW_PowerPoint-Vorlage_29Apr14">
  <a:themeElements>
    <a:clrScheme name="KVBW_Farben">
      <a:dk1>
        <a:sysClr val="windowText" lastClr="000000"/>
      </a:dk1>
      <a:lt1>
        <a:sysClr val="window" lastClr="FFFFFF"/>
      </a:lt1>
      <a:dk2>
        <a:srgbClr val="000066"/>
      </a:dk2>
      <a:lt2>
        <a:srgbClr val="990033"/>
      </a:lt2>
      <a:accent1>
        <a:srgbClr val="95C11C"/>
      </a:accent1>
      <a:accent2>
        <a:srgbClr val="EAA407"/>
      </a:accent2>
      <a:accent3>
        <a:srgbClr val="E35D23"/>
      </a:accent3>
      <a:accent4>
        <a:srgbClr val="333385"/>
      </a:accent4>
      <a:accent5>
        <a:srgbClr val="59458D"/>
      </a:accent5>
      <a:accent6>
        <a:srgbClr val="B4AAD3"/>
      </a:accent6>
      <a:hlink>
        <a:srgbClr val="000066"/>
      </a:hlink>
      <a:folHlink>
        <a:srgbClr val="00006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K_PowerPoint-Vorlage">
  <a:themeElements>
    <a:clrScheme name="Benutzerdefiniert 14">
      <a:dk1>
        <a:sysClr val="windowText" lastClr="000000"/>
      </a:dk1>
      <a:lt1>
        <a:sysClr val="window" lastClr="FFFFFF"/>
      </a:lt1>
      <a:dk2>
        <a:srgbClr val="000066"/>
      </a:dk2>
      <a:lt2>
        <a:srgbClr val="990033"/>
      </a:lt2>
      <a:accent1>
        <a:srgbClr val="B75167"/>
      </a:accent1>
      <a:accent2>
        <a:srgbClr val="C31526"/>
      </a:accent2>
      <a:accent3>
        <a:srgbClr val="B75167"/>
      </a:accent3>
      <a:accent4>
        <a:srgbClr val="333385"/>
      </a:accent4>
      <a:accent5>
        <a:srgbClr val="59458D"/>
      </a:accent5>
      <a:accent6>
        <a:srgbClr val="B4AAD3"/>
      </a:accent6>
      <a:hlink>
        <a:srgbClr val="000066"/>
      </a:hlink>
      <a:folHlink>
        <a:srgbClr val="00006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3373</Words>
  <Application>Microsoft Macintosh PowerPoint</Application>
  <PresentationFormat>Benutzerdefiniert</PresentationFormat>
  <Paragraphs>773</Paragraphs>
  <Slides>38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KVBW_PowerPoint-Vorlage_29Apr14</vt:lpstr>
      <vt:lpstr>1_MAK_PowerPoint-Vorlage</vt:lpstr>
      <vt:lpstr>Kooperation zur Nachfolgesicherung? </vt:lpstr>
      <vt:lpstr>Arbeit im Team</vt:lpstr>
      <vt:lpstr>Vorteile einer Kooperation</vt:lpstr>
      <vt:lpstr>PowerPoint-Präsentation</vt:lpstr>
      <vt:lpstr>Titel mit Bild möglich</vt:lpstr>
      <vt:lpstr>Einzelpraxis / Praxisgemeinschaft</vt:lpstr>
      <vt:lpstr>Titel mit Bild möglich</vt:lpstr>
      <vt:lpstr>BAG (1)</vt:lpstr>
      <vt:lpstr>BAG (2)</vt:lpstr>
      <vt:lpstr>Rechtsform der GbR</vt:lpstr>
      <vt:lpstr>Rechtsform der PartG</vt:lpstr>
      <vt:lpstr> Genehmigung der BAG durch ZA</vt:lpstr>
      <vt:lpstr>Vertragsarzt als Gesellschafter (1)</vt:lpstr>
      <vt:lpstr>Vertragsarzt als Gesellschafter (2)</vt:lpstr>
      <vt:lpstr>Jobsharing-BAG allgemein</vt:lpstr>
      <vt:lpstr>Jobsharing-BAG Fachidentität (§ 41 Abs. 1 BePlaRili) </vt:lpstr>
      <vt:lpstr>Jobsharing-BAG Obergrenze (1)</vt:lpstr>
      <vt:lpstr>Jobsharing-BAG Obergrenze (2)</vt:lpstr>
      <vt:lpstr>Jobsharing-BAG Bevorrechtigung bei Ausschreibung</vt:lpstr>
      <vt:lpstr>Titel mit Bild möglich</vt:lpstr>
      <vt:lpstr>MVZ - Gründer</vt:lpstr>
      <vt:lpstr>MVZ - Rechtsform, Bürgschaft</vt:lpstr>
      <vt:lpstr>MVZ - fachgleich</vt:lpstr>
      <vt:lpstr> Exkurs: Verzicht zu Gunsten Anstellung im MVZ</vt:lpstr>
      <vt:lpstr>MVZ - ärztliche Leitung</vt:lpstr>
      <vt:lpstr>Titel mit Bild möglich</vt:lpstr>
      <vt:lpstr>Anstellung</vt:lpstr>
      <vt:lpstr>Anstellung  – auf einem Versorgungsauftrag</vt:lpstr>
      <vt:lpstr>Anstellung  – ohne Versorgungsauftrag</vt:lpstr>
      <vt:lpstr>Praxisnachfolge in Anstellung</vt:lpstr>
      <vt:lpstr>Verzicht zu Gunsten Anstellung</vt:lpstr>
      <vt:lpstr>Exkurs: Sicherstellungsassistenz</vt:lpstr>
      <vt:lpstr>Titel mit Bild möglich</vt:lpstr>
      <vt:lpstr>Beratungsangebote der KVBW</vt:lpstr>
      <vt:lpstr>Börsen der KVBW</vt:lpstr>
      <vt:lpstr>Förderungen der KVBW</vt:lpstr>
      <vt:lpstr>Unterstützung des Gesamtpakets  „Arzt und Familie“</vt:lpstr>
      <vt:lpstr>Vielen Dank.</vt:lpstr>
    </vt:vector>
  </TitlesOfParts>
  <Company>p.a.t.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Marti</dc:creator>
  <cp:lastModifiedBy>Wolfgang Freund</cp:lastModifiedBy>
  <cp:revision>899</cp:revision>
  <cp:lastPrinted>2014-05-02T06:50:59Z</cp:lastPrinted>
  <dcterms:created xsi:type="dcterms:W3CDTF">2013-12-12T17:08:57Z</dcterms:created>
  <dcterms:modified xsi:type="dcterms:W3CDTF">2016-10-22T09:17:05Z</dcterms:modified>
</cp:coreProperties>
</file>