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1" r:id="rId2"/>
    <p:sldId id="396" r:id="rId3"/>
    <p:sldId id="452" r:id="rId4"/>
    <p:sldId id="435" r:id="rId5"/>
    <p:sldId id="436" r:id="rId6"/>
    <p:sldId id="453" r:id="rId7"/>
    <p:sldId id="445" r:id="rId8"/>
    <p:sldId id="444" r:id="rId9"/>
    <p:sldId id="442" r:id="rId10"/>
    <p:sldId id="454" r:id="rId11"/>
    <p:sldId id="415" r:id="rId12"/>
    <p:sldId id="443" r:id="rId13"/>
    <p:sldId id="455" r:id="rId14"/>
    <p:sldId id="440" r:id="rId15"/>
    <p:sldId id="441" r:id="rId16"/>
    <p:sldId id="413" r:id="rId17"/>
    <p:sldId id="419" r:id="rId18"/>
    <p:sldId id="456" r:id="rId19"/>
    <p:sldId id="428" r:id="rId20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Arnegger" initials="S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00"/>
    <a:srgbClr val="F58220"/>
    <a:srgbClr val="00305E"/>
    <a:srgbClr val="000000"/>
    <a:srgbClr val="FFCC00"/>
    <a:srgbClr val="FDEADA"/>
    <a:srgbClr val="DB0031"/>
    <a:srgbClr val="00B050"/>
    <a:srgbClr val="00CCFF"/>
    <a:srgbClr val="26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2849" autoAdjust="0"/>
    <p:restoredTop sz="86335" autoAdjust="0"/>
  </p:normalViewPr>
  <p:slideViewPr>
    <p:cSldViewPr snapToGrid="0" snapToObjects="1">
      <p:cViewPr varScale="1">
        <p:scale>
          <a:sx n="50" d="100"/>
          <a:sy n="50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24" y="5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77B5A-2A7D-4240-9AC7-B26EF8607C5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2F86844-C3D7-47C2-81FB-518B95627B27}">
      <dgm:prSet phldrT="[Text]" custT="1"/>
      <dgm:spPr>
        <a:solidFill>
          <a:srgbClr val="EE7F00"/>
        </a:solidFill>
        <a:effectLst>
          <a:glow rad="139700">
            <a:srgbClr val="00305E">
              <a:alpha val="40000"/>
            </a:srgbClr>
          </a:glow>
        </a:effectLst>
      </dgm:spPr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rgbClr val="00305E"/>
            </a:solidFill>
            <a:latin typeface="Georgia" panose="02040502050405020303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rPr>
            <a:t>Geschäfts-besorgung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 smtClean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rPr>
            <a:t>MEDIVERBUND AG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dirty="0" smtClean="0">
            <a:solidFill>
              <a:srgbClr val="00305E"/>
            </a:solidFill>
            <a:latin typeface="Georgia" panose="02040502050405020303" pitchFamily="18" charset="0"/>
          </a:endParaRPr>
        </a:p>
      </dgm:t>
    </dgm:pt>
    <dgm:pt modelId="{5EEE826E-C8B5-4FA2-BC36-DA45AD35468E}" type="parTrans" cxnId="{87A3483E-CAD7-45DA-83D9-571B4E29B3BC}">
      <dgm:prSet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1060C20E-8243-4D36-958C-212FA4EF815B}" type="sibTrans" cxnId="{87A3483E-CAD7-45DA-83D9-571B4E29B3BC}">
      <dgm:prSet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5E1E7D1E-4F8B-42E1-813A-AE67EEEFF4AD}">
      <dgm:prSet phldrT="[Text]" custT="1"/>
      <dgm:spPr>
        <a:solidFill>
          <a:srgbClr val="00305E"/>
        </a:solidFill>
        <a:effectLst>
          <a:glow rad="101600">
            <a:srgbClr val="EE7F00">
              <a:alpha val="60000"/>
            </a:srgbClr>
          </a:glow>
        </a:effectLst>
      </dgm:spPr>
      <dgm:t>
        <a:bodyPr/>
        <a:lstStyle/>
        <a:p>
          <a:r>
            <a:rPr lang="de-D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Kooperation</a:t>
          </a:r>
        </a:p>
        <a:p>
          <a:r>
            <a:rPr lang="de-D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Region 1</a:t>
          </a:r>
        </a:p>
      </dgm:t>
    </dgm:pt>
    <dgm:pt modelId="{CB3E1CA5-FDB2-4EDF-B1AB-1DBC3A31A27F}" type="parTrans" cxnId="{A419685B-9DC2-421C-92F4-8C8648603FE4}">
      <dgm:prSet custT="1"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C4288AFC-71AC-4F98-9700-F61C0164D85A}" type="sibTrans" cxnId="{A419685B-9DC2-421C-92F4-8C8648603FE4}">
      <dgm:prSet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7DDE7980-4937-4E2B-9893-B379250A40F6}">
      <dgm:prSet phldrT="[Text]" custT="1"/>
      <dgm:spPr>
        <a:solidFill>
          <a:srgbClr val="00305E"/>
        </a:solidFill>
        <a:effectLst>
          <a:glow rad="101600">
            <a:srgbClr val="EE7F00">
              <a:alpha val="60000"/>
            </a:srgbClr>
          </a:glow>
        </a:effectLst>
      </dgm:spPr>
      <dgm:t>
        <a:bodyPr/>
        <a:lstStyle/>
        <a:p>
          <a:r>
            <a:rPr lang="de-D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Kooperation</a:t>
          </a:r>
        </a:p>
        <a:p>
          <a:r>
            <a:rPr lang="de-DE" sz="1400" b="0" dirty="0" smtClean="0">
              <a:latin typeface="Arial" panose="020B0604020202020204" pitchFamily="34" charset="0"/>
              <a:cs typeface="Arial" panose="020B0604020202020204" pitchFamily="34" charset="0"/>
            </a:rPr>
            <a:t>Region 3</a:t>
          </a:r>
        </a:p>
      </dgm:t>
    </dgm:pt>
    <dgm:pt modelId="{1EF8E4AB-354D-4B78-9EB4-274F3D8BC4CD}" type="parTrans" cxnId="{9FE01B80-EA6C-494B-B7EA-565F5CD0EEEB}">
      <dgm:prSet custT="1"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7393B6DC-17DB-47C2-808C-6E9B8D666D2C}" type="sibTrans" cxnId="{9FE01B80-EA6C-494B-B7EA-565F5CD0EEEB}">
      <dgm:prSet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65CBAC58-B32F-49EB-9252-9DB41769FD7F}">
      <dgm:prSet phldrT="[Text]" custT="1"/>
      <dgm:spPr>
        <a:solidFill>
          <a:srgbClr val="00305E"/>
        </a:solidFill>
        <a:effectLst>
          <a:glow rad="101600">
            <a:srgbClr val="EE7F00">
              <a:alpha val="60000"/>
            </a:srgbClr>
          </a:glow>
        </a:effectLst>
      </dgm:spPr>
      <dgm:t>
        <a:bodyPr/>
        <a:lstStyle/>
        <a:p>
          <a:r>
            <a:rPr lang="de-D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Kooperation</a:t>
          </a:r>
        </a:p>
        <a:p>
          <a:r>
            <a:rPr lang="de-DE" sz="1400" b="0" dirty="0" smtClean="0">
              <a:latin typeface="Arial" panose="020B0604020202020204" pitchFamily="34" charset="0"/>
              <a:cs typeface="Arial" panose="020B0604020202020204" pitchFamily="34" charset="0"/>
            </a:rPr>
            <a:t>Region n</a:t>
          </a:r>
          <a:endParaRPr lang="de-DE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7A6D8A-9C5A-42D0-9496-BDA2B1A16962}" type="parTrans" cxnId="{CF39BDFA-B88D-4619-B0F6-62F2B0145993}">
      <dgm:prSet custT="1"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5ABD4BCA-7958-4D76-8C55-F7EB6FF5AE7B}" type="sibTrans" cxnId="{CF39BDFA-B88D-4619-B0F6-62F2B0145993}">
      <dgm:prSet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CC7F793A-93E8-44B6-BEAE-5020F8030399}">
      <dgm:prSet phldrT="[Text]" custT="1"/>
      <dgm:spPr>
        <a:solidFill>
          <a:srgbClr val="00305E"/>
        </a:solidFill>
        <a:effectLst>
          <a:glow rad="101600">
            <a:srgbClr val="EE7F00">
              <a:alpha val="60000"/>
            </a:srgbClr>
          </a:glow>
        </a:effectLst>
      </dgm:spPr>
      <dgm:t>
        <a:bodyPr/>
        <a:lstStyle/>
        <a:p>
          <a:r>
            <a:rPr lang="de-DE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Kooperation</a:t>
          </a:r>
        </a:p>
        <a:p>
          <a:r>
            <a:rPr lang="de-DE" sz="1400" b="0" dirty="0" smtClean="0">
              <a:latin typeface="Arial" panose="020B0604020202020204" pitchFamily="34" charset="0"/>
              <a:cs typeface="Arial" panose="020B0604020202020204" pitchFamily="34" charset="0"/>
            </a:rPr>
            <a:t>Region 2</a:t>
          </a:r>
        </a:p>
      </dgm:t>
    </dgm:pt>
    <dgm:pt modelId="{9AF39040-F6C0-4047-A727-5502E38A03F8}" type="sibTrans" cxnId="{ED19F417-5772-45AB-81AA-AC577BB2C147}">
      <dgm:prSet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81F3B3BB-75F2-4164-A624-AFD905440C0E}" type="parTrans" cxnId="{ED19F417-5772-45AB-81AA-AC577BB2C147}">
      <dgm:prSet custT="1"/>
      <dgm:spPr/>
      <dgm:t>
        <a:bodyPr/>
        <a:lstStyle/>
        <a:p>
          <a:endParaRPr lang="de-DE" sz="1400">
            <a:latin typeface="Georgia" panose="02040502050405020303" pitchFamily="18" charset="0"/>
          </a:endParaRPr>
        </a:p>
      </dgm:t>
    </dgm:pt>
    <dgm:pt modelId="{78916C74-B85F-4C57-9C79-B8B6EA184711}" type="pres">
      <dgm:prSet presAssocID="{69C77B5A-2A7D-4240-9AC7-B26EF8607C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3AFDDF3-D5B5-46FF-9840-0692F9C5EAE7}" type="pres">
      <dgm:prSet presAssocID="{22F86844-C3D7-47C2-81FB-518B95627B27}" presName="centerShape" presStyleLbl="node0" presStyleIdx="0" presStyleCnt="1" custScaleX="170316" custScaleY="134621" custLinFactNeighborX="-28" custLinFactNeighborY="706"/>
      <dgm:spPr/>
      <dgm:t>
        <a:bodyPr/>
        <a:lstStyle/>
        <a:p>
          <a:endParaRPr lang="de-DE"/>
        </a:p>
      </dgm:t>
    </dgm:pt>
    <dgm:pt modelId="{4AA6A9D2-E643-437E-B2F6-263181FCCFAE}" type="pres">
      <dgm:prSet presAssocID="{CB3E1CA5-FDB2-4EDF-B1AB-1DBC3A31A27F}" presName="parTrans" presStyleLbl="sibTrans2D1" presStyleIdx="0" presStyleCnt="4" custScaleX="161077" custScaleY="76638"/>
      <dgm:spPr/>
      <dgm:t>
        <a:bodyPr/>
        <a:lstStyle/>
        <a:p>
          <a:endParaRPr lang="de-DE"/>
        </a:p>
      </dgm:t>
    </dgm:pt>
    <dgm:pt modelId="{CF51A02F-8089-4195-8BA8-EB2F5DB870E2}" type="pres">
      <dgm:prSet presAssocID="{CB3E1CA5-FDB2-4EDF-B1AB-1DBC3A31A27F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F8CF4FFA-6A28-4C31-B060-A1C21E71AC8C}" type="pres">
      <dgm:prSet presAssocID="{5E1E7D1E-4F8B-42E1-813A-AE67EEEFF4AD}" presName="node" presStyleLbl="node1" presStyleIdx="0" presStyleCnt="4" custScaleX="145772" custScaleY="111712" custRadScaleRad="10573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BC38D6-362D-44A4-9F62-441B44BE3331}" type="pres">
      <dgm:prSet presAssocID="{81F3B3BB-75F2-4164-A624-AFD905440C0E}" presName="parTrans" presStyleLbl="sibTrans2D1" presStyleIdx="1" presStyleCnt="4" custScaleX="95292" custScaleY="76638"/>
      <dgm:spPr/>
      <dgm:t>
        <a:bodyPr/>
        <a:lstStyle/>
        <a:p>
          <a:endParaRPr lang="de-DE"/>
        </a:p>
      </dgm:t>
    </dgm:pt>
    <dgm:pt modelId="{E3A3DEB6-CEA3-43E6-8C0E-3F3AE1885873}" type="pres">
      <dgm:prSet presAssocID="{81F3B3BB-75F2-4164-A624-AFD905440C0E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F9B474CA-00C7-4FFD-81A2-FBA187D70F9D}" type="pres">
      <dgm:prSet presAssocID="{CC7F793A-93E8-44B6-BEAE-5020F8030399}" presName="node" presStyleLbl="node1" presStyleIdx="1" presStyleCnt="4" custScaleX="150761" custScaleY="110712" custRadScaleRad="140859" custRadScaleInc="-4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5EA8A3-3B43-4932-86C8-00C4DB76F71C}" type="pres">
      <dgm:prSet presAssocID="{1EF8E4AB-354D-4B78-9EB4-274F3D8BC4CD}" presName="parTrans" presStyleLbl="sibTrans2D1" presStyleIdx="2" presStyleCnt="4" custScaleX="171795" custScaleY="76638"/>
      <dgm:spPr/>
      <dgm:t>
        <a:bodyPr/>
        <a:lstStyle/>
        <a:p>
          <a:endParaRPr lang="de-DE"/>
        </a:p>
      </dgm:t>
    </dgm:pt>
    <dgm:pt modelId="{21B0FCC5-2344-468A-A667-9349D07B3AF2}" type="pres">
      <dgm:prSet presAssocID="{1EF8E4AB-354D-4B78-9EB4-274F3D8BC4CD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C49C151B-9911-4BC0-A0A2-60F9837BC366}" type="pres">
      <dgm:prSet presAssocID="{7DDE7980-4937-4E2B-9893-B379250A40F6}" presName="node" presStyleLbl="node1" presStyleIdx="2" presStyleCnt="4" custScaleX="153345" custScaleY="107611" custRadScaleRad="100000" custRadScaleInc="-1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1D5387-F55A-4E7F-A0A2-336E7330E6E2}" type="pres">
      <dgm:prSet presAssocID="{AE7A6D8A-9C5A-42D0-9496-BDA2B1A16962}" presName="parTrans" presStyleLbl="sibTrans2D1" presStyleIdx="3" presStyleCnt="4" custAng="60000" custScaleX="108027" custScaleY="76638"/>
      <dgm:spPr/>
      <dgm:t>
        <a:bodyPr/>
        <a:lstStyle/>
        <a:p>
          <a:endParaRPr lang="de-DE"/>
        </a:p>
      </dgm:t>
    </dgm:pt>
    <dgm:pt modelId="{04F1B81B-1197-4E89-86A4-1DA2D51B9CB4}" type="pres">
      <dgm:prSet presAssocID="{AE7A6D8A-9C5A-42D0-9496-BDA2B1A16962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33B68851-5A66-4D4D-AD82-575407200E7C}" type="pres">
      <dgm:prSet presAssocID="{65CBAC58-B32F-49EB-9252-9DB41769FD7F}" presName="node" presStyleLbl="node1" presStyleIdx="3" presStyleCnt="4" custScaleX="156819" custScaleY="110251" custRadScaleRad="1387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76CF365-5433-45B4-8966-271DCAE788C7}" type="presOf" srcId="{CC7F793A-93E8-44B6-BEAE-5020F8030399}" destId="{F9B474CA-00C7-4FFD-81A2-FBA187D70F9D}" srcOrd="0" destOrd="0" presId="urn:microsoft.com/office/officeart/2005/8/layout/radial5"/>
    <dgm:cxn modelId="{E4F71B4C-83F5-4871-9BC1-F56D71479C27}" type="presOf" srcId="{1EF8E4AB-354D-4B78-9EB4-274F3D8BC4CD}" destId="{21B0FCC5-2344-468A-A667-9349D07B3AF2}" srcOrd="1" destOrd="0" presId="urn:microsoft.com/office/officeart/2005/8/layout/radial5"/>
    <dgm:cxn modelId="{A419685B-9DC2-421C-92F4-8C8648603FE4}" srcId="{22F86844-C3D7-47C2-81FB-518B95627B27}" destId="{5E1E7D1E-4F8B-42E1-813A-AE67EEEFF4AD}" srcOrd="0" destOrd="0" parTransId="{CB3E1CA5-FDB2-4EDF-B1AB-1DBC3A31A27F}" sibTransId="{C4288AFC-71AC-4F98-9700-F61C0164D85A}"/>
    <dgm:cxn modelId="{C0D323FA-4788-4528-A755-86BDFF01AC8C}" type="presOf" srcId="{CB3E1CA5-FDB2-4EDF-B1AB-1DBC3A31A27F}" destId="{CF51A02F-8089-4195-8BA8-EB2F5DB870E2}" srcOrd="1" destOrd="0" presId="urn:microsoft.com/office/officeart/2005/8/layout/radial5"/>
    <dgm:cxn modelId="{4535D9DC-60F5-4EEE-8671-0698E87AD82D}" type="presOf" srcId="{AE7A6D8A-9C5A-42D0-9496-BDA2B1A16962}" destId="{401D5387-F55A-4E7F-A0A2-336E7330E6E2}" srcOrd="0" destOrd="0" presId="urn:microsoft.com/office/officeart/2005/8/layout/radial5"/>
    <dgm:cxn modelId="{87A3483E-CAD7-45DA-83D9-571B4E29B3BC}" srcId="{69C77B5A-2A7D-4240-9AC7-B26EF8607C57}" destId="{22F86844-C3D7-47C2-81FB-518B95627B27}" srcOrd="0" destOrd="0" parTransId="{5EEE826E-C8B5-4FA2-BC36-DA45AD35468E}" sibTransId="{1060C20E-8243-4D36-958C-212FA4EF815B}"/>
    <dgm:cxn modelId="{9B85997D-5D6C-4373-A9EE-BBA6AC4D8C42}" type="presOf" srcId="{5E1E7D1E-4F8B-42E1-813A-AE67EEEFF4AD}" destId="{F8CF4FFA-6A28-4C31-B060-A1C21E71AC8C}" srcOrd="0" destOrd="0" presId="urn:microsoft.com/office/officeart/2005/8/layout/radial5"/>
    <dgm:cxn modelId="{ED19F417-5772-45AB-81AA-AC577BB2C147}" srcId="{22F86844-C3D7-47C2-81FB-518B95627B27}" destId="{CC7F793A-93E8-44B6-BEAE-5020F8030399}" srcOrd="1" destOrd="0" parTransId="{81F3B3BB-75F2-4164-A624-AFD905440C0E}" sibTransId="{9AF39040-F6C0-4047-A727-5502E38A03F8}"/>
    <dgm:cxn modelId="{7B216D0D-FBC0-441C-99FE-A942AC1060C6}" type="presOf" srcId="{CB3E1CA5-FDB2-4EDF-B1AB-1DBC3A31A27F}" destId="{4AA6A9D2-E643-437E-B2F6-263181FCCFAE}" srcOrd="0" destOrd="0" presId="urn:microsoft.com/office/officeart/2005/8/layout/radial5"/>
    <dgm:cxn modelId="{428BF285-944A-4B41-8B29-64C975ABFAF2}" type="presOf" srcId="{1EF8E4AB-354D-4B78-9EB4-274F3D8BC4CD}" destId="{3B5EA8A3-3B43-4932-86C8-00C4DB76F71C}" srcOrd="0" destOrd="0" presId="urn:microsoft.com/office/officeart/2005/8/layout/radial5"/>
    <dgm:cxn modelId="{8A11B052-F34D-4015-9468-E24562204CEA}" type="presOf" srcId="{81F3B3BB-75F2-4164-A624-AFD905440C0E}" destId="{E3A3DEB6-CEA3-43E6-8C0E-3F3AE1885873}" srcOrd="1" destOrd="0" presId="urn:microsoft.com/office/officeart/2005/8/layout/radial5"/>
    <dgm:cxn modelId="{990C5F13-7CB8-4713-9B49-73745BF46530}" type="presOf" srcId="{22F86844-C3D7-47C2-81FB-518B95627B27}" destId="{B3AFDDF3-D5B5-46FF-9840-0692F9C5EAE7}" srcOrd="0" destOrd="0" presId="urn:microsoft.com/office/officeart/2005/8/layout/radial5"/>
    <dgm:cxn modelId="{16793AB7-5B9D-4506-98AD-6740DB88ACD1}" type="presOf" srcId="{65CBAC58-B32F-49EB-9252-9DB41769FD7F}" destId="{33B68851-5A66-4D4D-AD82-575407200E7C}" srcOrd="0" destOrd="0" presId="urn:microsoft.com/office/officeart/2005/8/layout/radial5"/>
    <dgm:cxn modelId="{4E2E2D86-D56B-498E-BBCB-E6834D3DB39E}" type="presOf" srcId="{81F3B3BB-75F2-4164-A624-AFD905440C0E}" destId="{75BC38D6-362D-44A4-9F62-441B44BE3331}" srcOrd="0" destOrd="0" presId="urn:microsoft.com/office/officeart/2005/8/layout/radial5"/>
    <dgm:cxn modelId="{CF39BDFA-B88D-4619-B0F6-62F2B0145993}" srcId="{22F86844-C3D7-47C2-81FB-518B95627B27}" destId="{65CBAC58-B32F-49EB-9252-9DB41769FD7F}" srcOrd="3" destOrd="0" parTransId="{AE7A6D8A-9C5A-42D0-9496-BDA2B1A16962}" sibTransId="{5ABD4BCA-7958-4D76-8C55-F7EB6FF5AE7B}"/>
    <dgm:cxn modelId="{43E9F9B4-415A-4C60-98A0-4BE01B1B67B9}" type="presOf" srcId="{AE7A6D8A-9C5A-42D0-9496-BDA2B1A16962}" destId="{04F1B81B-1197-4E89-86A4-1DA2D51B9CB4}" srcOrd="1" destOrd="0" presId="urn:microsoft.com/office/officeart/2005/8/layout/radial5"/>
    <dgm:cxn modelId="{607246BA-5FC5-417D-9717-85B05ECFD3CF}" type="presOf" srcId="{7DDE7980-4937-4E2B-9893-B379250A40F6}" destId="{C49C151B-9911-4BC0-A0A2-60F9837BC366}" srcOrd="0" destOrd="0" presId="urn:microsoft.com/office/officeart/2005/8/layout/radial5"/>
    <dgm:cxn modelId="{A8CDAD5A-E867-47A9-8727-50CCBAF629D5}" type="presOf" srcId="{69C77B5A-2A7D-4240-9AC7-B26EF8607C57}" destId="{78916C74-B85F-4C57-9C79-B8B6EA184711}" srcOrd="0" destOrd="0" presId="urn:microsoft.com/office/officeart/2005/8/layout/radial5"/>
    <dgm:cxn modelId="{9FE01B80-EA6C-494B-B7EA-565F5CD0EEEB}" srcId="{22F86844-C3D7-47C2-81FB-518B95627B27}" destId="{7DDE7980-4937-4E2B-9893-B379250A40F6}" srcOrd="2" destOrd="0" parTransId="{1EF8E4AB-354D-4B78-9EB4-274F3D8BC4CD}" sibTransId="{7393B6DC-17DB-47C2-808C-6E9B8D666D2C}"/>
    <dgm:cxn modelId="{35DD7F8D-AAF0-434F-A5B2-88CD63B05768}" type="presParOf" srcId="{78916C74-B85F-4C57-9C79-B8B6EA184711}" destId="{B3AFDDF3-D5B5-46FF-9840-0692F9C5EAE7}" srcOrd="0" destOrd="0" presId="urn:microsoft.com/office/officeart/2005/8/layout/radial5"/>
    <dgm:cxn modelId="{90B5C9D3-A206-4C05-9FB3-E5D52003267C}" type="presParOf" srcId="{78916C74-B85F-4C57-9C79-B8B6EA184711}" destId="{4AA6A9D2-E643-437E-B2F6-263181FCCFAE}" srcOrd="1" destOrd="0" presId="urn:microsoft.com/office/officeart/2005/8/layout/radial5"/>
    <dgm:cxn modelId="{EEA36D66-0C7D-4B86-A5D4-72E1D79159D5}" type="presParOf" srcId="{4AA6A9D2-E643-437E-B2F6-263181FCCFAE}" destId="{CF51A02F-8089-4195-8BA8-EB2F5DB870E2}" srcOrd="0" destOrd="0" presId="urn:microsoft.com/office/officeart/2005/8/layout/radial5"/>
    <dgm:cxn modelId="{E323787C-2772-43C9-AC48-B867F2181AD5}" type="presParOf" srcId="{78916C74-B85F-4C57-9C79-B8B6EA184711}" destId="{F8CF4FFA-6A28-4C31-B060-A1C21E71AC8C}" srcOrd="2" destOrd="0" presId="urn:microsoft.com/office/officeart/2005/8/layout/radial5"/>
    <dgm:cxn modelId="{1F66B68F-F93D-4C35-AA43-DFF950D8C4EE}" type="presParOf" srcId="{78916C74-B85F-4C57-9C79-B8B6EA184711}" destId="{75BC38D6-362D-44A4-9F62-441B44BE3331}" srcOrd="3" destOrd="0" presId="urn:microsoft.com/office/officeart/2005/8/layout/radial5"/>
    <dgm:cxn modelId="{0BC14545-6C8F-41B2-9366-0C4C70B0E7CF}" type="presParOf" srcId="{75BC38D6-362D-44A4-9F62-441B44BE3331}" destId="{E3A3DEB6-CEA3-43E6-8C0E-3F3AE1885873}" srcOrd="0" destOrd="0" presId="urn:microsoft.com/office/officeart/2005/8/layout/radial5"/>
    <dgm:cxn modelId="{32404522-3CC6-48B2-A54D-9032E9512860}" type="presParOf" srcId="{78916C74-B85F-4C57-9C79-B8B6EA184711}" destId="{F9B474CA-00C7-4FFD-81A2-FBA187D70F9D}" srcOrd="4" destOrd="0" presId="urn:microsoft.com/office/officeart/2005/8/layout/radial5"/>
    <dgm:cxn modelId="{03FAF4B0-E5ED-4EC0-B660-D5469C8B6CF7}" type="presParOf" srcId="{78916C74-B85F-4C57-9C79-B8B6EA184711}" destId="{3B5EA8A3-3B43-4932-86C8-00C4DB76F71C}" srcOrd="5" destOrd="0" presId="urn:microsoft.com/office/officeart/2005/8/layout/radial5"/>
    <dgm:cxn modelId="{86FDC9CE-C94C-4918-8165-85FB2B3AE1DF}" type="presParOf" srcId="{3B5EA8A3-3B43-4932-86C8-00C4DB76F71C}" destId="{21B0FCC5-2344-468A-A667-9349D07B3AF2}" srcOrd="0" destOrd="0" presId="urn:microsoft.com/office/officeart/2005/8/layout/radial5"/>
    <dgm:cxn modelId="{FBF24301-F957-4433-9020-B9DD6A0F5FC0}" type="presParOf" srcId="{78916C74-B85F-4C57-9C79-B8B6EA184711}" destId="{C49C151B-9911-4BC0-A0A2-60F9837BC366}" srcOrd="6" destOrd="0" presId="urn:microsoft.com/office/officeart/2005/8/layout/radial5"/>
    <dgm:cxn modelId="{5BA189D3-AB8C-4D39-BC87-F9822116C0A9}" type="presParOf" srcId="{78916C74-B85F-4C57-9C79-B8B6EA184711}" destId="{401D5387-F55A-4E7F-A0A2-336E7330E6E2}" srcOrd="7" destOrd="0" presId="urn:microsoft.com/office/officeart/2005/8/layout/radial5"/>
    <dgm:cxn modelId="{25164EFA-0058-49C3-801C-2D07794B4BAC}" type="presParOf" srcId="{401D5387-F55A-4E7F-A0A2-336E7330E6E2}" destId="{04F1B81B-1197-4E89-86A4-1DA2D51B9CB4}" srcOrd="0" destOrd="0" presId="urn:microsoft.com/office/officeart/2005/8/layout/radial5"/>
    <dgm:cxn modelId="{8699D010-B26F-4B4B-8BC3-92788B243BF7}" type="presParOf" srcId="{78916C74-B85F-4C57-9C79-B8B6EA184711}" destId="{33B68851-5A66-4D4D-AD82-575407200E7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FDDF3-D5B5-46FF-9840-0692F9C5EAE7}">
      <dsp:nvSpPr>
        <dsp:cNvPr id="0" name=""/>
        <dsp:cNvSpPr/>
      </dsp:nvSpPr>
      <dsp:spPr>
        <a:xfrm>
          <a:off x="3059371" y="1913414"/>
          <a:ext cx="1913826" cy="1512724"/>
        </a:xfrm>
        <a:prstGeom prst="ellipse">
          <a:avLst/>
        </a:prstGeom>
        <a:solidFill>
          <a:srgbClr val="EE7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rgbClr val="00305E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rgbClr val="00305E"/>
            </a:solidFill>
            <a:latin typeface="Georgia" panose="02040502050405020303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rPr>
            <a:t>Geschäfts-besorgung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kern="1200" dirty="0" smtClean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rPr>
            <a:t>MEDIVERBUND AG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 smtClean="0">
            <a:solidFill>
              <a:srgbClr val="00305E"/>
            </a:solidFill>
            <a:latin typeface="Georgia" panose="02040502050405020303" pitchFamily="18" charset="0"/>
          </a:endParaRPr>
        </a:p>
      </dsp:txBody>
      <dsp:txXfrm>
        <a:off x="3339644" y="2134947"/>
        <a:ext cx="1353280" cy="1069658"/>
      </dsp:txXfrm>
    </dsp:sp>
    <dsp:sp modelId="{4AA6A9D2-E643-437E-B2F6-263181FCCFAE}">
      <dsp:nvSpPr>
        <dsp:cNvPr id="0" name=""/>
        <dsp:cNvSpPr/>
      </dsp:nvSpPr>
      <dsp:spPr>
        <a:xfrm rot="16201898">
          <a:off x="3831523" y="1522879"/>
          <a:ext cx="370589" cy="359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latin typeface="Georgia" panose="02040502050405020303" pitchFamily="18" charset="0"/>
          </a:endParaRPr>
        </a:p>
      </dsp:txBody>
      <dsp:txXfrm>
        <a:off x="3885493" y="1648878"/>
        <a:ext cx="262590" cy="215998"/>
      </dsp:txXfrm>
    </dsp:sp>
    <dsp:sp modelId="{F8CF4FFA-6A28-4C31-B060-A1C21E71AC8C}">
      <dsp:nvSpPr>
        <dsp:cNvPr id="0" name=""/>
        <dsp:cNvSpPr/>
      </dsp:nvSpPr>
      <dsp:spPr>
        <a:xfrm>
          <a:off x="3010387" y="-64073"/>
          <a:ext cx="2013961" cy="1543394"/>
        </a:xfrm>
        <a:prstGeom prst="ellipse">
          <a:avLst/>
        </a:prstGeom>
        <a:solidFill>
          <a:srgbClr val="0030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EE7F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Kooperation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Region 1</a:t>
          </a:r>
        </a:p>
      </dsp:txBody>
      <dsp:txXfrm>
        <a:off x="3305325" y="161952"/>
        <a:ext cx="1424085" cy="1091344"/>
      </dsp:txXfrm>
    </dsp:sp>
    <dsp:sp modelId="{75BC38D6-362D-44A4-9F62-441B44BE3331}">
      <dsp:nvSpPr>
        <dsp:cNvPr id="0" name=""/>
        <dsp:cNvSpPr/>
      </dsp:nvSpPr>
      <dsp:spPr>
        <a:xfrm rot="21552304">
          <a:off x="5142374" y="2471600"/>
          <a:ext cx="367925" cy="359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latin typeface="Georgia" panose="02040502050405020303" pitchFamily="18" charset="0"/>
          </a:endParaRPr>
        </a:p>
      </dsp:txBody>
      <dsp:txXfrm>
        <a:off x="5142379" y="2544349"/>
        <a:ext cx="259926" cy="215998"/>
      </dsp:txXfrm>
    </dsp:sp>
    <dsp:sp modelId="{F9B474CA-00C7-4FFD-81A2-FBA187D70F9D}">
      <dsp:nvSpPr>
        <dsp:cNvPr id="0" name=""/>
        <dsp:cNvSpPr/>
      </dsp:nvSpPr>
      <dsp:spPr>
        <a:xfrm>
          <a:off x="5701290" y="1867157"/>
          <a:ext cx="2082888" cy="1529578"/>
        </a:xfrm>
        <a:prstGeom prst="ellipse">
          <a:avLst/>
        </a:prstGeom>
        <a:solidFill>
          <a:srgbClr val="0030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EE7F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Kooperation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Region 2</a:t>
          </a:r>
        </a:p>
      </dsp:txBody>
      <dsp:txXfrm>
        <a:off x="6006322" y="2091159"/>
        <a:ext cx="1472824" cy="1081574"/>
      </dsp:txXfrm>
    </dsp:sp>
    <dsp:sp modelId="{3B5EA8A3-3B43-4932-86C8-00C4DB76F71C}">
      <dsp:nvSpPr>
        <dsp:cNvPr id="0" name=""/>
        <dsp:cNvSpPr/>
      </dsp:nvSpPr>
      <dsp:spPr>
        <a:xfrm rot="5393063">
          <a:off x="3832563" y="3443913"/>
          <a:ext cx="371292" cy="359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latin typeface="Georgia" panose="02040502050405020303" pitchFamily="18" charset="0"/>
          </a:endParaRPr>
        </a:p>
      </dsp:txBody>
      <dsp:txXfrm>
        <a:off x="3886454" y="3461914"/>
        <a:ext cx="263293" cy="215998"/>
      </dsp:txXfrm>
    </dsp:sp>
    <dsp:sp modelId="{C49C151B-9911-4BC0-A0A2-60F9837BC366}">
      <dsp:nvSpPr>
        <dsp:cNvPr id="0" name=""/>
        <dsp:cNvSpPr/>
      </dsp:nvSpPr>
      <dsp:spPr>
        <a:xfrm>
          <a:off x="2960839" y="3833920"/>
          <a:ext cx="2118588" cy="1486735"/>
        </a:xfrm>
        <a:prstGeom prst="ellipse">
          <a:avLst/>
        </a:prstGeom>
        <a:solidFill>
          <a:srgbClr val="0030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EE7F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Kooperation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Region 3</a:t>
          </a:r>
        </a:p>
      </dsp:txBody>
      <dsp:txXfrm>
        <a:off x="3271099" y="4051647"/>
        <a:ext cx="1498068" cy="1051281"/>
      </dsp:txXfrm>
    </dsp:sp>
    <dsp:sp modelId="{401D5387-F55A-4E7F-A0A2-336E7330E6E2}">
      <dsp:nvSpPr>
        <dsp:cNvPr id="0" name=""/>
        <dsp:cNvSpPr/>
      </dsp:nvSpPr>
      <dsp:spPr>
        <a:xfrm rot="10894985">
          <a:off x="2562408" y="2476858"/>
          <a:ext cx="368984" cy="359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latin typeface="Georgia" panose="02040502050405020303" pitchFamily="18" charset="0"/>
          </a:endParaRPr>
        </a:p>
      </dsp:txBody>
      <dsp:txXfrm rot="10800000">
        <a:off x="2670386" y="2550350"/>
        <a:ext cx="260985" cy="215998"/>
      </dsp:txXfrm>
    </dsp:sp>
    <dsp:sp modelId="{33B68851-5A66-4D4D-AD82-575407200E7C}">
      <dsp:nvSpPr>
        <dsp:cNvPr id="0" name=""/>
        <dsp:cNvSpPr/>
      </dsp:nvSpPr>
      <dsp:spPr>
        <a:xfrm>
          <a:off x="248546" y="1880852"/>
          <a:ext cx="2166584" cy="1523209"/>
        </a:xfrm>
        <a:prstGeom prst="ellipse">
          <a:avLst/>
        </a:prstGeom>
        <a:solidFill>
          <a:srgbClr val="0030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EE7F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Kooperation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Region n</a:t>
          </a:r>
          <a:endParaRPr lang="de-DE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835" y="2103921"/>
        <a:ext cx="1532006" cy="107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AE6927D-42BF-46BB-BBEF-8A1CAC356447}" type="datetime1">
              <a:rPr lang="de-DE" altLang="de-DE"/>
              <a:pPr>
                <a:defRPr/>
              </a:pPr>
              <a:t>22.10.16</a:t>
            </a:fld>
            <a:endParaRPr lang="de-DE" altLang="de-DE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0795DCBB-AEC4-461F-B4C8-1CE426D2C6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17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1" charset="-128"/>
              </a:defRPr>
            </a:lvl1pPr>
          </a:lstStyle>
          <a:p>
            <a:pPr>
              <a:defRPr/>
            </a:pPr>
            <a:fld id="{A577C295-A558-480A-B64D-AA707B09F1D9}" type="datetime1">
              <a:rPr lang="de-DE" altLang="de-DE"/>
              <a:pPr>
                <a:defRPr/>
              </a:pPr>
              <a:t>22.10.16</a:t>
            </a:fld>
            <a:endParaRPr lang="de-DE" alt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89"/>
            <a:ext cx="5438140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1" charset="-128"/>
              </a:defRPr>
            </a:lvl1pPr>
          </a:lstStyle>
          <a:p>
            <a:pPr>
              <a:defRPr/>
            </a:pPr>
            <a:fld id="{3A1DDF3A-6BEB-4343-A2FC-C3015362F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5859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49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893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2731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243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2207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1818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155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2195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6004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0972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928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522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660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015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409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056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197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681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DDF3A-6BEB-4343-A2FC-C3015362F357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776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3573-01B1-4E70-9A06-A4EA87FD7CA1}" type="datetime1">
              <a:rPr lang="de-DE" altLang="de-DE" smtClean="0"/>
              <a:t>22.10.16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C57B-EAE8-41A5-A393-3472EA44F6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931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FB25-C95E-4F1D-AAD2-F3BC086A1910}" type="datetime1">
              <a:rPr lang="de-DE" altLang="de-DE" smtClean="0"/>
              <a:t>22.10.16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6F1F-F4D1-4493-B269-49B93F8CBC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44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2086-3864-4796-A265-AFBCAA78892E}" type="datetime1">
              <a:rPr lang="de-DE" altLang="de-DE" smtClean="0"/>
              <a:t>22.10.16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B074-1271-4D70-AEF9-DA5A2716BF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71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31D3-CFC2-40D1-AC71-423927597D5B}" type="datetime1">
              <a:rPr lang="de-DE" altLang="de-DE" smtClean="0"/>
              <a:t>22.10.16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6B62-C3E9-4A7D-8CCD-3A166E22B9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731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BA0B45A-FA37-4226-A2ED-1267DEB9145B}" type="datetime1">
              <a:rPr lang="de-DE" altLang="de-DE" smtClean="0"/>
              <a:t>22.10.16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6466DDBE-4142-40FA-BDCD-3956EB5909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29" name="Bild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8000"/>
            <a:ext cx="67056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ild 6" descr="mediverbund_ohne GmbH.t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3525"/>
            <a:ext cx="2100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 13" descr="mtoiv_arz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086600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-1" y="5311914"/>
            <a:ext cx="9144001" cy="1601788"/>
          </a:xfrm>
          <a:prstGeom prst="rect">
            <a:avLst/>
          </a:prstGeom>
          <a:solidFill>
            <a:srgbClr val="00305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hteck 10"/>
          <p:cNvSpPr>
            <a:spLocks noChangeArrowheads="1"/>
          </p:cNvSpPr>
          <p:nvPr/>
        </p:nvSpPr>
        <p:spPr bwMode="auto">
          <a:xfrm>
            <a:off x="2650128" y="5341355"/>
            <a:ext cx="384374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de-DE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Arztpraxen 2020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altLang="de-DE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22.10.2016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01"/>
            <a:ext cx="3023394" cy="82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191209" y="6312561"/>
            <a:ext cx="392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1344613" algn="l"/>
              </a:tabLst>
            </a:pP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Hofmann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tabLst>
                <a:tab pos="1344613" algn="l"/>
              </a:tabLst>
            </a:pP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MEDIVERBUND AG Vorstand</a:t>
            </a:r>
          </a:p>
        </p:txBody>
      </p:sp>
    </p:spTree>
    <p:extLst>
      <p:ext uri="{BB962C8B-B14F-4D97-AF65-F5344CB8AC3E}">
        <p14:creationId xmlns:p14="http://schemas.microsoft.com/office/powerpoint/2010/main" val="125871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6C57B-EAE8-41A5-A393-3472EA44F656}" type="slidenum"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2029234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Vorstellung MEDIVERBUND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2750333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 &amp; Trends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3608" y="3471432"/>
            <a:ext cx="7200800" cy="584775"/>
          </a:xfrm>
          <a:prstGeom prst="rect">
            <a:avLst/>
          </a:prstGeom>
          <a:solidFill>
            <a:srgbClr val="00305E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Möglichkeiten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4192531"/>
            <a:ext cx="7200800" cy="553998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 MEDIVERBUND 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endParaRPr lang="de-DE" sz="30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4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48241" y="1080719"/>
            <a:ext cx="792088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MVZ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ärztlich geleitete Einrichtungen an einem Standort.</a:t>
            </a:r>
          </a:p>
          <a:p>
            <a:pPr marL="893763"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können seit dem GKV-VSG 2015 auch „fachgleich“ sein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7506" y="2848165"/>
            <a:ext cx="1626860" cy="1012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zugelassene 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Ärzte</a:t>
            </a:r>
            <a:endParaRPr lang="de-D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12910" y="2848165"/>
            <a:ext cx="1626860" cy="10128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zugelassene Krankenhäuser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692170" y="2848165"/>
            <a:ext cx="1719296" cy="101288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lvl="0" algn="ctr"/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Erbringer nichtärztlicher Dialyseleistungen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563866" y="2848165"/>
            <a:ext cx="1653004" cy="101288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lvl="0" algn="ctr"/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zugelassene 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oder 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ermächtigte gemeinnützige Träger</a:t>
            </a:r>
            <a:endParaRPr lang="de-D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369270" y="2848165"/>
            <a:ext cx="1653004" cy="101288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Kommunen</a:t>
            </a:r>
            <a:b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(seit 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Juli 2015)</a:t>
            </a:r>
          </a:p>
        </p:txBody>
      </p:sp>
      <p:sp>
        <p:nvSpPr>
          <p:cNvPr id="6" name="Rechteck 5"/>
          <p:cNvSpPr/>
          <p:nvPr/>
        </p:nvSpPr>
        <p:spPr>
          <a:xfrm>
            <a:off x="2726340" y="2163920"/>
            <a:ext cx="3082895" cy="388696"/>
          </a:xfrm>
          <a:prstGeom prst="rect">
            <a:avLst/>
          </a:prstGeom>
          <a:ln>
            <a:solidFill>
              <a:srgbClr val="00305E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Gründungsberechtigt 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sind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124" name="Gerader Verbinder 5123"/>
          <p:cNvCxnSpPr/>
          <p:nvPr/>
        </p:nvCxnSpPr>
        <p:spPr>
          <a:xfrm>
            <a:off x="934007" y="2668280"/>
            <a:ext cx="7261765" cy="0"/>
          </a:xfrm>
          <a:prstGeom prst="line">
            <a:avLst/>
          </a:prstGeom>
          <a:ln w="9525">
            <a:solidFill>
              <a:srgbClr val="0030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5" name="Gerader Verbinder 5134"/>
          <p:cNvCxnSpPr/>
          <p:nvPr/>
        </p:nvCxnSpPr>
        <p:spPr>
          <a:xfrm>
            <a:off x="940543" y="2668279"/>
            <a:ext cx="0" cy="179885"/>
          </a:xfrm>
          <a:prstGeom prst="line">
            <a:avLst/>
          </a:prstGeom>
          <a:ln w="9525">
            <a:solidFill>
              <a:srgbClr val="0030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/>
          <p:nvPr/>
        </p:nvCxnSpPr>
        <p:spPr>
          <a:xfrm>
            <a:off x="2726340" y="2668279"/>
            <a:ext cx="0" cy="179885"/>
          </a:xfrm>
          <a:prstGeom prst="line">
            <a:avLst/>
          </a:prstGeom>
          <a:ln w="9525">
            <a:solidFill>
              <a:srgbClr val="0030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>
            <a:off x="4564889" y="2668279"/>
            <a:ext cx="0" cy="179885"/>
          </a:xfrm>
          <a:prstGeom prst="line">
            <a:avLst/>
          </a:prstGeom>
          <a:ln w="9525">
            <a:solidFill>
              <a:srgbClr val="0030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>
            <a:off x="6381200" y="2668279"/>
            <a:ext cx="0" cy="179885"/>
          </a:xfrm>
          <a:prstGeom prst="line">
            <a:avLst/>
          </a:prstGeom>
          <a:ln w="9525">
            <a:solidFill>
              <a:srgbClr val="0030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>
            <a:off x="8195772" y="2668279"/>
            <a:ext cx="0" cy="179885"/>
          </a:xfrm>
          <a:prstGeom prst="line">
            <a:avLst/>
          </a:prstGeom>
          <a:ln w="9525">
            <a:solidFill>
              <a:srgbClr val="0030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250825" y="3717032"/>
            <a:ext cx="89644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3538" lvl="2" indent="-274638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Zulässige Rechtsformen: GbR, PartG, 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GmbH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eG und öffentlich rechtliche Rechtsformen</a:t>
            </a:r>
          </a:p>
          <a:p>
            <a:pPr marL="363538" lvl="2" indent="-274638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Vorteile der GmbH sind die Flexibilität in der Anstellung und die dadurch mögliche Altersteilzeit</a:t>
            </a:r>
            <a:endParaRPr lang="de-DE" sz="1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MVZ-GmbH Gründereigenschaft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88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MVZ-GmbH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770" y="918641"/>
            <a:ext cx="817359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 MVZ-GmbH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Sicherung des Vertragsarztsitzes (140 % Regelung gem. § 103 Abs. 3a SGB V)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Flexiblere Arbeitszeitgestaltung bei Filialpraxen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 Freiheit bei der Anstellung von Ärzten durch verschiedene Arbeitszeitmodelle (Teilzeit, „Ausgleiten“, etc.)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Attraktivität für junge Ärzte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Professionalisierung bei der Verwaltungstätigkeit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Fachgleich &amp; fachübergreifend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Kollegialität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970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6C57B-EAE8-41A5-A393-3472EA44F656}" type="slidenum"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2029234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Vorstellung MEDIVERBUND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2750333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 &amp; Trends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3608" y="3471432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Möglichkeiten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4192531"/>
            <a:ext cx="7200800" cy="553998"/>
          </a:xfrm>
          <a:prstGeom prst="rect">
            <a:avLst/>
          </a:prstGeom>
          <a:solidFill>
            <a:srgbClr val="00305E"/>
          </a:solidFill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 MEDIVERBUND 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endParaRPr lang="de-DE" sz="30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8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de-DE" alt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Beratung für MEDI-Mitglieder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770" y="918641"/>
            <a:ext cx="817359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Ärzteberatung und Projektkoordination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 Beratungsgespräche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 Beratung zur Rechtsform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Übernahme 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Formalitäten (KV, Kammer, Bank etc.)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Moderation von Kooperations- und Verkaufsverhandlungen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Begleitung der Vorhaben von der Idee bis zur Realisierung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Ausarbeitung betriebswirtschaftlicher Planzahlen und Maßnahmenkataloge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von Vergütungssystemen bzw. Gewinnverteilungsmodellen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für die Projekte nach der Gründung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Überwachung kontinuierlicher Verbesserungsprozesse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 individueller Liquiditätsprognosen unter Einbeziehung des Finanzierungsvolumens und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Lebenssituation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Ruhestandsplanung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3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413552"/>
              </p:ext>
            </p:extLst>
          </p:nvPr>
        </p:nvGraphicFramePr>
        <p:xfrm>
          <a:off x="952827" y="806250"/>
          <a:ext cx="7182179" cy="507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5346651" imgH="3778200" progId="AcroExch.Document.11">
                  <p:embed/>
                </p:oleObj>
              </mc:Choice>
              <mc:Fallback>
                <p:oleObj name="Acrobat Document" r:id="rId4" imgW="5346651" imgH="3778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827" y="806250"/>
                        <a:ext cx="7182179" cy="5075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de-DE" alt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Umsetzung: Überführung BAG in MVZ-GmbH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0824" y="4747910"/>
            <a:ext cx="84359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festlegen (Koordination KV, ZA, Fachanwalt und Steuerberater)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Zeitplan definieren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Steuerung und Umsetzung der notwendigen Maßnahmen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Einhalten von Fristen und Terminen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39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7554" y="775088"/>
            <a:ext cx="896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 dirty="0" smtClean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Kooperationen mit zentraler Dienstleistung</a:t>
            </a:r>
            <a:endParaRPr lang="de-DE" altLang="de-DE" sz="2000" b="1" u="sng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815437834"/>
              </p:ext>
            </p:extLst>
          </p:nvPr>
        </p:nvGraphicFramePr>
        <p:xfrm>
          <a:off x="539552" y="1412776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MVZ-GmbH Geschäftsbesorgung</a:t>
            </a:r>
            <a:endParaRPr lang="de-DE" alt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19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de-DE" alt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MVZ-GmbH Geschäftsbesorgung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770" y="918641"/>
            <a:ext cx="817359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MEDIVERBUND AG bietet gegen Aufwandsentschädigung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Geschäftsführung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Abrechnung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Personalwesen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Praxismanagement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Vertragswesen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Lohn- und Finanzbuchhaltung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79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de-DE" altLang="de-DE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MEDIVERBUND AG Ansprechpartner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770" y="918641"/>
            <a:ext cx="817359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 Gehring (betriebswirtschaftliche Beratung)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gehring@medi-verbund.de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	(0711) 80 60 79 272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	(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0711) 80 60 79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7272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Wolfgang Fink (MVZ-Beratung)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fink@medi-verbund.de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	(0711) 80 60 79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	(0711) 80 60 79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7271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67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9750" y="1412875"/>
            <a:ext cx="7848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 typeface="Wingdings" pitchFamily="2" charset="2"/>
              <a:buNone/>
            </a:pPr>
            <a:endParaRPr lang="de-DE" altLang="de-DE" sz="3000" b="1">
              <a:solidFill>
                <a:srgbClr val="002F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hangingPunct="1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altLang="de-DE" sz="4800" b="1">
                <a:solidFill>
                  <a:srgbClr val="183D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</a:t>
            </a:r>
            <a:r>
              <a:rPr lang="de-DE" altLang="de-DE" sz="4800" b="1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4800" b="1">
                <a:solidFill>
                  <a:srgbClr val="183D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</a:t>
            </a:r>
          </a:p>
          <a:p>
            <a:pPr algn="ctr" defTabSz="914400" eaLnBrk="1" hangingPunct="1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altLang="de-DE" sz="4800" b="1">
              <a:solidFill>
                <a:srgbClr val="F5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hangingPunct="1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altLang="de-DE" sz="4800" b="1">
                <a:solidFill>
                  <a:srgbClr val="183D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Ihre</a:t>
            </a:r>
          </a:p>
          <a:p>
            <a:pPr algn="ctr" defTabSz="914400" eaLnBrk="1" hangingPunct="1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altLang="de-DE" sz="4800" b="1">
              <a:solidFill>
                <a:srgbClr val="183D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hangingPunct="1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altLang="de-DE" sz="4800" b="1">
                <a:solidFill>
                  <a:srgbClr val="183D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CB074-1271-4D70-AEF9-DA5A2716BFFF}" type="slidenum"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6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6C57B-EAE8-41A5-A393-3472EA44F656}" type="slidenum"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2029234"/>
            <a:ext cx="7200800" cy="584775"/>
          </a:xfrm>
          <a:prstGeom prst="rect">
            <a:avLst/>
          </a:prstGeom>
          <a:solidFill>
            <a:srgbClr val="00305E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Vorstellung MEDIVERBUND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2750333"/>
            <a:ext cx="7200800" cy="584775"/>
          </a:xfrm>
          <a:prstGeom prst="rect">
            <a:avLst/>
          </a:prstGeom>
          <a:solidFill>
            <a:srgbClr val="00305E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 &amp; Trends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3608" y="3471432"/>
            <a:ext cx="7200800" cy="584775"/>
          </a:xfrm>
          <a:prstGeom prst="rect">
            <a:avLst/>
          </a:prstGeom>
          <a:solidFill>
            <a:srgbClr val="00305E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Möglichkeiten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4192531"/>
            <a:ext cx="7200800" cy="553998"/>
          </a:xfrm>
          <a:prstGeom prst="rect">
            <a:avLst/>
          </a:prstGeom>
          <a:solidFill>
            <a:srgbClr val="00305E"/>
          </a:solidFill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Angebote MEDIVERBUND AG</a:t>
            </a:r>
            <a:endParaRPr lang="de-DE" sz="30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7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6C57B-EAE8-41A5-A393-3472EA44F656}" type="slidenum"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2029234"/>
            <a:ext cx="7200800" cy="584775"/>
          </a:xfrm>
          <a:prstGeom prst="rect">
            <a:avLst/>
          </a:prstGeom>
          <a:solidFill>
            <a:srgbClr val="00305E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Vorstellung MEDIVERBUND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2750333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 &amp; Trends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3608" y="3471432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Möglichkeiten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4192531"/>
            <a:ext cx="7200800" cy="553998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 MEDIVERBUND 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endParaRPr lang="de-DE" sz="30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9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250825" y="300831"/>
            <a:ext cx="896448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4650" lvl="2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Bundesverband: </a:t>
            </a:r>
            <a:r>
              <a:rPr lang="de-DE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 GENO Deutschland e.V.</a:t>
            </a:r>
          </a:p>
          <a:p>
            <a:pPr marL="374650" lvl="2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Landesverbände: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Baden-Württemberg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Bayern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Berlin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Brandenburg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Hessen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Nordrhein-Westfalen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Mecklenburg-Vorpommern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Rheinland-Pfalz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Niedersachsen-Bremen</a:t>
            </a:r>
          </a:p>
          <a:p>
            <a:pPr marL="831850" lvl="3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Schleswig-Holstein </a:t>
            </a:r>
          </a:p>
          <a:p>
            <a:pPr marL="374650" lvl="2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 Baden-Württemberg e.V.</a:t>
            </a:r>
          </a:p>
          <a:p>
            <a:pPr marL="831850" lvl="3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Ca. 5.000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Ärzte und Psychotherapeuten 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(fachübergreifend: Hausärzte, Fachärzte und Psychotherapeuten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63538" lvl="2" indent="-274638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de-DE" sz="1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46" y="1020315"/>
            <a:ext cx="2297769" cy="31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438845" y="4162446"/>
            <a:ext cx="229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2060"/>
                </a:solidFill>
              </a:rPr>
              <a:t>Übersicht MEDI GENO Deutschland e.V. Landesverbände (Stand: Okt. 2016)</a:t>
            </a:r>
            <a:endParaRPr lang="de-DE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0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250825" y="300831"/>
            <a:ext cx="8964488" cy="668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4650" lvl="2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Managementgesellschaft MEDIVERBUND AG</a:t>
            </a:r>
          </a:p>
          <a:p>
            <a:pPr marL="3746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Selektivverträge gem. § 73 b/c SGB V und § 140 a SGB V in Baden-Württemberg in Kooperation mit MEDI Baden-Württemberg e.V. und den fachärztlichen Berufsverbänden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Kardiologie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Gastroenterologie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Neurologie, Psychiatrie, Psychosomatische Medizin und Psychotherapie (PNP)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Orthopädie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Urologie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Kinderarztvertrag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Psychotherapie</a:t>
            </a:r>
          </a:p>
          <a:p>
            <a:pPr marL="374650" lvl="2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Weitere Angebote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MVZ- und betriebswirtschaftliche Beratung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Praxisbedarf und -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marktplatz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Assekuranz</a:t>
            </a: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Doc.star</a:t>
            </a: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Fortbildungen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31850" lvl="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u.v.m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medi-verbund.de/typo3temp/pics/9d9abd5f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392090"/>
            <a:ext cx="2182813" cy="318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24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6C57B-EAE8-41A5-A393-3472EA44F656}" type="slidenum"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2029234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Vorstellung MEDIVERBUND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2750333"/>
            <a:ext cx="7200800" cy="584775"/>
          </a:xfrm>
          <a:prstGeom prst="rect">
            <a:avLst/>
          </a:prstGeom>
          <a:solidFill>
            <a:srgbClr val="00305E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 &amp; Trends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3608" y="3471432"/>
            <a:ext cx="7200800" cy="584775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Möglichkeiten</a:t>
            </a:r>
            <a:endParaRPr lang="de-DE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4192531"/>
            <a:ext cx="7200800" cy="553998"/>
          </a:xfrm>
          <a:prstGeom prst="rect">
            <a:avLst/>
          </a:prstGeom>
          <a:solidFill>
            <a:srgbClr val="00305E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 MEDIVERBUND AG</a:t>
            </a:r>
          </a:p>
        </p:txBody>
      </p:sp>
    </p:spTree>
    <p:extLst>
      <p:ext uri="{BB962C8B-B14F-4D97-AF65-F5344CB8AC3E}">
        <p14:creationId xmlns:p14="http://schemas.microsoft.com/office/powerpoint/2010/main" val="254100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erkzeuge, Hammer, Nagel, Nägel, Bohrer, Mu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22" y="3476321"/>
            <a:ext cx="2651630" cy="19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672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Zulassungsrechtliche Werkzeuge für Praxisabgabe und -erwerb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770" y="918641"/>
            <a:ext cx="81735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Nachbesetzungsverfahren im gesperrten Planungsbereich (§ 103 Abs. 3a und Abs. 4 SGB V)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Wegfall bei Überversorgung &gt; 140 % 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(ohne privilegierten Nachfolger Risiko Ablehnung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Nachbesetzungsverfahren)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 auf ausgeschriebenen Vertragsarztsitz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 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freien 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Vertragsarztsitz (§ 95 Abs. 2 SGB V)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 eigene Zulassung oder Arztanstellung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Zulassungsverzicht zugunsten Anstellung                                             (§ 103 Abs. 4a und Abs. 4b SGB V)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einem MVZ / BAG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einem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Vertragsarzt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Nachbesetzungsverfahren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 der Gründereigenschaft bei Zulassungsverzicht zugunsten Anstellung in der eigenen MVZ-GmbH (§ 95 Abs. 6 S. 4 SGB V)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26498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 Bedarfsplanung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770" y="894060"/>
            <a:ext cx="86704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Beinahe alle Planungsbereiche gesperrt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Partiell geöffnet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Freudenstadt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Tuttlingen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Biberach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Teilweise Überversorgung &gt;140 %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Praxisabgeber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klarer Abgabepreis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Ausgleichsphase in Anstellung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 vertraglicher Altlasten / Nachfolgersuche erleichtern o. delegieren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Personalübernahme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77522" t="16658" r="3587" b="23759"/>
          <a:stretch/>
        </p:blipFill>
        <p:spPr>
          <a:xfrm>
            <a:off x="5191760" y="894060"/>
            <a:ext cx="3495040" cy="354321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191760" y="4436533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rgbClr val="002060"/>
                </a:solidFill>
              </a:rPr>
              <a:t>Zulassungsgebiete für Nervenärzte (Quelle: www.kvbawue.de, Stand: 18.10.2016)</a:t>
            </a:r>
            <a:endParaRPr lang="de-DE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15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Interessenslage junger Ärzte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770" y="918641"/>
            <a:ext cx="817359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wollen junge Ärzte?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Fixer Lohn / Leistungslohn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Anstellung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Teilzeit / Work-Life-Balance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Kollegialität und Austausch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wollen junge 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Ärzte NICHT?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Unkalkulierbare Vergütung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Unternehmerverantwortung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„Mit der Praxis verheiratet sein“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Einzelkämpfer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6B62-C3E9-4A7D-8CCD-3A166E22B94D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2" name="Kreuz 1"/>
          <p:cNvSpPr/>
          <p:nvPr/>
        </p:nvSpPr>
        <p:spPr>
          <a:xfrm>
            <a:off x="6661462" y="1313792"/>
            <a:ext cx="1260000" cy="1260000"/>
          </a:xfrm>
          <a:prstGeom prst="plus">
            <a:avLst>
              <a:gd name="adj" fmla="val 3834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Minus 3"/>
          <p:cNvSpPr/>
          <p:nvPr/>
        </p:nvSpPr>
        <p:spPr>
          <a:xfrm>
            <a:off x="6419104" y="4178042"/>
            <a:ext cx="1744716" cy="130791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640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Macintosh PowerPoint</Application>
  <PresentationFormat>Bildschirmpräsentation (4:3)</PresentationFormat>
  <Paragraphs>220</Paragraphs>
  <Slides>19</Slides>
  <Notes>19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Office-Design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kakoii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Tanja Sperl</dc:creator>
  <cp:lastModifiedBy>Wolfgang Freund</cp:lastModifiedBy>
  <cp:revision>420</cp:revision>
  <cp:lastPrinted>2016-10-21T11:30:01Z</cp:lastPrinted>
  <dcterms:created xsi:type="dcterms:W3CDTF">2009-09-08T08:51:09Z</dcterms:created>
  <dcterms:modified xsi:type="dcterms:W3CDTF">2016-10-22T09:18:30Z</dcterms:modified>
</cp:coreProperties>
</file>