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5"/>
  </p:sldMasterIdLst>
  <p:notesMasterIdLst>
    <p:notesMasterId r:id="rId17"/>
  </p:notesMasterIdLst>
  <p:sldIdLst>
    <p:sldId id="256" r:id="rId6"/>
    <p:sldId id="291" r:id="rId7"/>
    <p:sldId id="289" r:id="rId8"/>
    <p:sldId id="274" r:id="rId9"/>
    <p:sldId id="264" r:id="rId10"/>
    <p:sldId id="271" r:id="rId11"/>
    <p:sldId id="266" r:id="rId12"/>
    <p:sldId id="296" r:id="rId13"/>
    <p:sldId id="293" r:id="rId14"/>
    <p:sldId id="265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ECF"/>
    <a:srgbClr val="344068"/>
    <a:srgbClr val="003D64"/>
    <a:srgbClr val="9FAAC0"/>
    <a:srgbClr val="004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76398" autoAdjust="0"/>
  </p:normalViewPr>
  <p:slideViewPr>
    <p:cSldViewPr snapToGrid="0" snapToObjects="1">
      <p:cViewPr varScale="1">
        <p:scale>
          <a:sx n="120" d="100"/>
          <a:sy n="120" d="100"/>
        </p:scale>
        <p:origin x="8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Müller" userId="609173e8-672c-4a10-b774-5aac75fd03c2" providerId="ADAL" clId="{8B032022-A254-4999-8A9C-F83AF05AF6A3}"/>
    <pc:docChg chg="modSld sldOrd">
      <pc:chgData name="Charlotte Müller" userId="609173e8-672c-4a10-b774-5aac75fd03c2" providerId="ADAL" clId="{8B032022-A254-4999-8A9C-F83AF05AF6A3}" dt="2022-05-19T16:42:32.033" v="5"/>
      <pc:docMkLst>
        <pc:docMk/>
      </pc:docMkLst>
      <pc:sldChg chg="ord">
        <pc:chgData name="Charlotte Müller" userId="609173e8-672c-4a10-b774-5aac75fd03c2" providerId="ADAL" clId="{8B032022-A254-4999-8A9C-F83AF05AF6A3}" dt="2022-05-19T16:42:32.033" v="5"/>
        <pc:sldMkLst>
          <pc:docMk/>
          <pc:sldMk cId="575324197" sldId="270"/>
        </pc:sldMkLst>
      </pc:sldChg>
      <pc:sldChg chg="modSp mod">
        <pc:chgData name="Charlotte Müller" userId="609173e8-672c-4a10-b774-5aac75fd03c2" providerId="ADAL" clId="{8B032022-A254-4999-8A9C-F83AF05AF6A3}" dt="2022-05-19T16:42:20.298" v="3" actId="1076"/>
        <pc:sldMkLst>
          <pc:docMk/>
          <pc:sldMk cId="4193613486" sldId="272"/>
        </pc:sldMkLst>
        <pc:spChg chg="mod">
          <ac:chgData name="Charlotte Müller" userId="609173e8-672c-4a10-b774-5aac75fd03c2" providerId="ADAL" clId="{8B032022-A254-4999-8A9C-F83AF05AF6A3}" dt="2022-05-19T16:42:14.514" v="1" actId="1076"/>
          <ac:spMkLst>
            <pc:docMk/>
            <pc:sldMk cId="4193613486" sldId="272"/>
            <ac:spMk id="6" creationId="{AEF26FD0-D191-47A8-84BD-DD55D9CBD918}"/>
          </ac:spMkLst>
        </pc:spChg>
        <pc:spChg chg="mod">
          <ac:chgData name="Charlotte Müller" userId="609173e8-672c-4a10-b774-5aac75fd03c2" providerId="ADAL" clId="{8B032022-A254-4999-8A9C-F83AF05AF6A3}" dt="2022-05-19T16:42:20.298" v="3" actId="1076"/>
          <ac:spMkLst>
            <pc:docMk/>
            <pc:sldMk cId="4193613486" sldId="272"/>
            <ac:spMk id="10" creationId="{9EC13FC5-6C16-41A9-A2BF-E1E1A389EEAB}"/>
          </ac:spMkLst>
        </pc:spChg>
        <pc:spChg chg="mod">
          <ac:chgData name="Charlotte Müller" userId="609173e8-672c-4a10-b774-5aac75fd03c2" providerId="ADAL" clId="{8B032022-A254-4999-8A9C-F83AF05AF6A3}" dt="2022-05-19T16:42:17.164" v="2" actId="1076"/>
          <ac:spMkLst>
            <pc:docMk/>
            <pc:sldMk cId="4193613486" sldId="272"/>
            <ac:spMk id="11" creationId="{0D85F1D3-0DA8-4092-A2B4-2044875D0D7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4F3437-88F7-44B2-A199-48F361846ED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FA4A921-7EF0-4802-8589-88D7604EF9F0}">
      <dgm:prSet phldrT="[Text]" custT="1"/>
      <dgm:spPr/>
      <dgm:t>
        <a:bodyPr/>
        <a:lstStyle/>
        <a:p>
          <a:r>
            <a:rPr lang="de-DE" sz="1400" b="1" dirty="0"/>
            <a:t>Laufzeit der Projektes</a:t>
          </a:r>
        </a:p>
      </dgm:t>
    </dgm:pt>
    <dgm:pt modelId="{08448404-6524-461C-BE8F-591C52E12407}" type="parTrans" cxnId="{955F3AB9-AB2B-4DDF-BFCA-AA6762120D98}">
      <dgm:prSet/>
      <dgm:spPr/>
      <dgm:t>
        <a:bodyPr/>
        <a:lstStyle/>
        <a:p>
          <a:endParaRPr lang="de-DE"/>
        </a:p>
      </dgm:t>
    </dgm:pt>
    <dgm:pt modelId="{461AC960-E364-4332-9CE1-4F5FB807249E}" type="sibTrans" cxnId="{955F3AB9-AB2B-4DDF-BFCA-AA6762120D98}">
      <dgm:prSet/>
      <dgm:spPr/>
      <dgm:t>
        <a:bodyPr/>
        <a:lstStyle/>
        <a:p>
          <a:endParaRPr lang="de-DE"/>
        </a:p>
      </dgm:t>
    </dgm:pt>
    <dgm:pt modelId="{CCDF481C-7ECD-4A37-AE45-65D28696D7E6}">
      <dgm:prSet phldrT="[Text]" custT="1"/>
      <dgm:spPr/>
      <dgm:t>
        <a:bodyPr/>
        <a:lstStyle/>
        <a:p>
          <a:r>
            <a:rPr lang="de-DE" sz="1100" b="1" dirty="0"/>
            <a:t>01.01.2022</a:t>
          </a:r>
        </a:p>
        <a:p>
          <a:r>
            <a:rPr lang="de-DE" sz="1100" b="1" dirty="0"/>
            <a:t>Start der Rekrutierung</a:t>
          </a:r>
        </a:p>
      </dgm:t>
    </dgm:pt>
    <dgm:pt modelId="{34197C27-BDC1-48CD-A3F6-81D510CAF954}" type="parTrans" cxnId="{9CFDC101-D660-486A-B705-3C206BA6698B}">
      <dgm:prSet/>
      <dgm:spPr/>
      <dgm:t>
        <a:bodyPr/>
        <a:lstStyle/>
        <a:p>
          <a:endParaRPr lang="de-DE"/>
        </a:p>
      </dgm:t>
    </dgm:pt>
    <dgm:pt modelId="{075DFA2B-5900-43EA-A424-1DC0999F6B08}" type="sibTrans" cxnId="{9CFDC101-D660-486A-B705-3C206BA6698B}">
      <dgm:prSet/>
      <dgm:spPr/>
      <dgm:t>
        <a:bodyPr/>
        <a:lstStyle/>
        <a:p>
          <a:endParaRPr lang="de-DE"/>
        </a:p>
      </dgm:t>
    </dgm:pt>
    <dgm:pt modelId="{ECA3079B-5CF0-44A0-9A78-4E80BDF882E8}">
      <dgm:prSet phldrT="[Text]" custT="1"/>
      <dgm:spPr/>
      <dgm:t>
        <a:bodyPr/>
        <a:lstStyle/>
        <a:p>
          <a:r>
            <a:rPr lang="de-DE" sz="1100" b="1" dirty="0"/>
            <a:t>31.12.2022</a:t>
          </a:r>
        </a:p>
        <a:p>
          <a:r>
            <a:rPr lang="de-DE" sz="1100" b="1" dirty="0"/>
            <a:t>Einschluss der letzten </a:t>
          </a:r>
          <a:r>
            <a:rPr lang="de-DE" sz="1100" b="1" dirty="0" err="1"/>
            <a:t>Patient:innen</a:t>
          </a:r>
          <a:endParaRPr lang="de-DE" sz="1100" b="1" dirty="0"/>
        </a:p>
      </dgm:t>
    </dgm:pt>
    <dgm:pt modelId="{4C19AFA7-A463-499A-BAC6-7D2FC4957D3F}" type="parTrans" cxnId="{39B61081-894F-475E-A5D0-788AA6DD7FCA}">
      <dgm:prSet/>
      <dgm:spPr/>
      <dgm:t>
        <a:bodyPr/>
        <a:lstStyle/>
        <a:p>
          <a:endParaRPr lang="de-DE"/>
        </a:p>
      </dgm:t>
    </dgm:pt>
    <dgm:pt modelId="{ECE4DBC4-4022-4F77-B5C4-87B5E29944DE}" type="sibTrans" cxnId="{39B61081-894F-475E-A5D0-788AA6DD7FCA}">
      <dgm:prSet/>
      <dgm:spPr/>
      <dgm:t>
        <a:bodyPr/>
        <a:lstStyle/>
        <a:p>
          <a:endParaRPr lang="de-DE"/>
        </a:p>
      </dgm:t>
    </dgm:pt>
    <dgm:pt modelId="{8529DC3C-F83F-4D18-B6C1-7A8E2939716E}">
      <dgm:prSet phldrT="[Text]" custT="1"/>
      <dgm:spPr/>
      <dgm:t>
        <a:bodyPr/>
        <a:lstStyle/>
        <a:p>
          <a:r>
            <a:rPr lang="de-DE" sz="1400" b="1" dirty="0"/>
            <a:t>Interventions-gruppe</a:t>
          </a:r>
        </a:p>
      </dgm:t>
    </dgm:pt>
    <dgm:pt modelId="{D4523E5B-CB8F-480E-B8E2-1EDC236DF69C}" type="parTrans" cxnId="{581518B4-651C-4A04-AF10-92BFD330F16E}">
      <dgm:prSet/>
      <dgm:spPr/>
      <dgm:t>
        <a:bodyPr/>
        <a:lstStyle/>
        <a:p>
          <a:endParaRPr lang="de-DE"/>
        </a:p>
      </dgm:t>
    </dgm:pt>
    <dgm:pt modelId="{B328823C-6076-4A46-A984-85645CFEF798}" type="sibTrans" cxnId="{581518B4-651C-4A04-AF10-92BFD330F16E}">
      <dgm:prSet/>
      <dgm:spPr/>
      <dgm:t>
        <a:bodyPr/>
        <a:lstStyle/>
        <a:p>
          <a:endParaRPr lang="de-DE"/>
        </a:p>
      </dgm:t>
    </dgm:pt>
    <dgm:pt modelId="{24B2C140-C6A3-451E-BF56-E7C017CB4ADB}">
      <dgm:prSet phldrT="[Text]" custT="1"/>
      <dgm:spPr/>
      <dgm:t>
        <a:bodyPr/>
        <a:lstStyle/>
        <a:p>
          <a:r>
            <a:rPr lang="de-DE" sz="1100" b="1" dirty="0"/>
            <a:t>Laufzeit nach Einschluss: </a:t>
          </a:r>
          <a:r>
            <a:rPr lang="de-DE" sz="1100" b="0" dirty="0"/>
            <a:t>24 Monate</a:t>
          </a:r>
        </a:p>
      </dgm:t>
    </dgm:pt>
    <dgm:pt modelId="{27E1BD69-AF84-4663-B9E3-252603C9EA7E}" type="parTrans" cxnId="{68F2DF30-2873-474E-B201-50FEE4DF89C1}">
      <dgm:prSet/>
      <dgm:spPr/>
      <dgm:t>
        <a:bodyPr/>
        <a:lstStyle/>
        <a:p>
          <a:endParaRPr lang="de-DE"/>
        </a:p>
      </dgm:t>
    </dgm:pt>
    <dgm:pt modelId="{B5AF14D7-7AEB-4CCF-BF36-C47686CAAB1F}" type="sibTrans" cxnId="{68F2DF30-2873-474E-B201-50FEE4DF89C1}">
      <dgm:prSet/>
      <dgm:spPr/>
      <dgm:t>
        <a:bodyPr/>
        <a:lstStyle/>
        <a:p>
          <a:endParaRPr lang="de-DE"/>
        </a:p>
      </dgm:t>
    </dgm:pt>
    <dgm:pt modelId="{05BF87D9-30D3-4A7F-A072-55371788956E}">
      <dgm:prSet phldrT="[Text]" custT="1"/>
      <dgm:spPr/>
      <dgm:t>
        <a:bodyPr/>
        <a:lstStyle/>
        <a:p>
          <a:r>
            <a:rPr lang="de-DE" sz="1400" b="1" dirty="0"/>
            <a:t>Kontrollgruppe</a:t>
          </a:r>
        </a:p>
      </dgm:t>
    </dgm:pt>
    <dgm:pt modelId="{E9DA8CAA-EA0D-447F-AA34-782B74426A3D}" type="parTrans" cxnId="{762E7993-5B30-4BBD-A4B7-91A310006313}">
      <dgm:prSet/>
      <dgm:spPr/>
      <dgm:t>
        <a:bodyPr/>
        <a:lstStyle/>
        <a:p>
          <a:endParaRPr lang="de-DE"/>
        </a:p>
      </dgm:t>
    </dgm:pt>
    <dgm:pt modelId="{407549E6-A0ED-4B73-9842-868488A80BDF}" type="sibTrans" cxnId="{762E7993-5B30-4BBD-A4B7-91A310006313}">
      <dgm:prSet/>
      <dgm:spPr/>
      <dgm:t>
        <a:bodyPr/>
        <a:lstStyle/>
        <a:p>
          <a:endParaRPr lang="de-DE"/>
        </a:p>
      </dgm:t>
    </dgm:pt>
    <dgm:pt modelId="{2827FCE3-CD8F-4F46-A213-D312213C3A8B}">
      <dgm:prSet phldrT="[Text]" custT="1"/>
      <dgm:spPr/>
      <dgm:t>
        <a:bodyPr/>
        <a:lstStyle/>
        <a:p>
          <a:r>
            <a:rPr lang="de-DE" sz="1100" b="1" dirty="0"/>
            <a:t>Laufzeit nach Einschluss: </a:t>
          </a:r>
          <a:r>
            <a:rPr lang="de-DE" sz="1100" b="0" dirty="0"/>
            <a:t>12 Monate in der Wartegruppe, anschließender Übergang für 12 Monate in die Interventionsgruppe</a:t>
          </a:r>
        </a:p>
      </dgm:t>
    </dgm:pt>
    <dgm:pt modelId="{608EEEE3-B6F3-4829-8D29-7E9F5DF34E6B}" type="parTrans" cxnId="{4D58FAB2-3F12-431C-9D37-4275474F82B4}">
      <dgm:prSet/>
      <dgm:spPr/>
      <dgm:t>
        <a:bodyPr/>
        <a:lstStyle/>
        <a:p>
          <a:endParaRPr lang="de-DE"/>
        </a:p>
      </dgm:t>
    </dgm:pt>
    <dgm:pt modelId="{7F508194-6101-48AC-94D7-22ADC47F8DA0}" type="sibTrans" cxnId="{4D58FAB2-3F12-431C-9D37-4275474F82B4}">
      <dgm:prSet/>
      <dgm:spPr/>
      <dgm:t>
        <a:bodyPr/>
        <a:lstStyle/>
        <a:p>
          <a:endParaRPr lang="de-DE"/>
        </a:p>
      </dgm:t>
    </dgm:pt>
    <dgm:pt modelId="{9D478C55-CFB1-4D04-A201-2E1ED32BCDCB}">
      <dgm:prSet phldrT="[Text]" custT="1"/>
      <dgm:spPr/>
      <dgm:t>
        <a:bodyPr/>
        <a:lstStyle/>
        <a:p>
          <a:r>
            <a:rPr lang="de-DE" sz="1100" b="1" dirty="0"/>
            <a:t>31.12.2024</a:t>
          </a:r>
        </a:p>
        <a:p>
          <a:r>
            <a:rPr lang="de-DE" sz="1100" b="1" dirty="0"/>
            <a:t>Ende der Interventions-phase</a:t>
          </a:r>
        </a:p>
      </dgm:t>
    </dgm:pt>
    <dgm:pt modelId="{785A9F0A-9874-4EC2-854E-E71911E8B3E7}" type="parTrans" cxnId="{6A337030-FF83-4749-9366-791CA827805B}">
      <dgm:prSet/>
      <dgm:spPr/>
      <dgm:t>
        <a:bodyPr/>
        <a:lstStyle/>
        <a:p>
          <a:endParaRPr lang="de-DE"/>
        </a:p>
      </dgm:t>
    </dgm:pt>
    <dgm:pt modelId="{573E7368-1D52-4500-90C3-4D6879A64FE4}" type="sibTrans" cxnId="{6A337030-FF83-4749-9366-791CA827805B}">
      <dgm:prSet/>
      <dgm:spPr/>
      <dgm:t>
        <a:bodyPr/>
        <a:lstStyle/>
        <a:p>
          <a:endParaRPr lang="de-DE"/>
        </a:p>
      </dgm:t>
    </dgm:pt>
    <dgm:pt modelId="{2170741B-44B1-4E86-9D10-722F79B34F41}" type="pres">
      <dgm:prSet presAssocID="{4A4F3437-88F7-44B2-A199-48F361846ED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13A5D7A-4641-469F-AA6D-E50F76C850BA}" type="pres">
      <dgm:prSet presAssocID="{0FA4A921-7EF0-4802-8589-88D7604EF9F0}" presName="horFlow" presStyleCnt="0"/>
      <dgm:spPr/>
    </dgm:pt>
    <dgm:pt modelId="{99C5D04E-874A-44DE-AE06-4F7848EACB0E}" type="pres">
      <dgm:prSet presAssocID="{0FA4A921-7EF0-4802-8589-88D7604EF9F0}" presName="bigChev" presStyleLbl="node1" presStyleIdx="0" presStyleCnt="3"/>
      <dgm:spPr/>
    </dgm:pt>
    <dgm:pt modelId="{4C4FCAF3-4A0A-43A6-9858-C6CA015ED8AA}" type="pres">
      <dgm:prSet presAssocID="{34197C27-BDC1-48CD-A3F6-81D510CAF954}" presName="parTrans" presStyleCnt="0"/>
      <dgm:spPr/>
    </dgm:pt>
    <dgm:pt modelId="{9196275F-E06D-4A22-8972-087BCED18906}" type="pres">
      <dgm:prSet presAssocID="{CCDF481C-7ECD-4A37-AE45-65D28696D7E6}" presName="node" presStyleLbl="alignAccFollowNode1" presStyleIdx="0" presStyleCnt="5">
        <dgm:presLayoutVars>
          <dgm:bulletEnabled val="1"/>
        </dgm:presLayoutVars>
      </dgm:prSet>
      <dgm:spPr/>
    </dgm:pt>
    <dgm:pt modelId="{9870C785-4FE1-453E-9FE5-EEEC2F3024AE}" type="pres">
      <dgm:prSet presAssocID="{075DFA2B-5900-43EA-A424-1DC0999F6B08}" presName="sibTrans" presStyleCnt="0"/>
      <dgm:spPr/>
    </dgm:pt>
    <dgm:pt modelId="{85C48FEF-FEE8-45BA-BE0C-FE2C6D0EA510}" type="pres">
      <dgm:prSet presAssocID="{ECA3079B-5CF0-44A0-9A78-4E80BDF882E8}" presName="node" presStyleLbl="alignAccFollowNode1" presStyleIdx="1" presStyleCnt="5">
        <dgm:presLayoutVars>
          <dgm:bulletEnabled val="1"/>
        </dgm:presLayoutVars>
      </dgm:prSet>
      <dgm:spPr/>
    </dgm:pt>
    <dgm:pt modelId="{B0695784-5AF2-4490-8202-54BEC67D0C29}" type="pres">
      <dgm:prSet presAssocID="{ECE4DBC4-4022-4F77-B5C4-87B5E29944DE}" presName="sibTrans" presStyleCnt="0"/>
      <dgm:spPr/>
    </dgm:pt>
    <dgm:pt modelId="{D7F550C6-48E4-467A-B421-3C5C05709AC1}" type="pres">
      <dgm:prSet presAssocID="{9D478C55-CFB1-4D04-A201-2E1ED32BCDCB}" presName="node" presStyleLbl="alignAccFollowNode1" presStyleIdx="2" presStyleCnt="5">
        <dgm:presLayoutVars>
          <dgm:bulletEnabled val="1"/>
        </dgm:presLayoutVars>
      </dgm:prSet>
      <dgm:spPr/>
    </dgm:pt>
    <dgm:pt modelId="{1774F7A4-9BF5-44BE-9A39-B1E048282CB4}" type="pres">
      <dgm:prSet presAssocID="{0FA4A921-7EF0-4802-8589-88D7604EF9F0}" presName="vSp" presStyleCnt="0"/>
      <dgm:spPr/>
    </dgm:pt>
    <dgm:pt modelId="{C7CB8BF5-B747-470F-8C33-15F529F603A1}" type="pres">
      <dgm:prSet presAssocID="{8529DC3C-F83F-4D18-B6C1-7A8E2939716E}" presName="horFlow" presStyleCnt="0"/>
      <dgm:spPr/>
    </dgm:pt>
    <dgm:pt modelId="{DA51E7AA-C29E-4D10-A267-CC5A9E624918}" type="pres">
      <dgm:prSet presAssocID="{8529DC3C-F83F-4D18-B6C1-7A8E2939716E}" presName="bigChev" presStyleLbl="node1" presStyleIdx="1" presStyleCnt="3"/>
      <dgm:spPr/>
    </dgm:pt>
    <dgm:pt modelId="{62A6145E-9D3C-46D4-AF8A-FE04E1CBB596}" type="pres">
      <dgm:prSet presAssocID="{27E1BD69-AF84-4663-B9E3-252603C9EA7E}" presName="parTrans" presStyleCnt="0"/>
      <dgm:spPr/>
    </dgm:pt>
    <dgm:pt modelId="{34228BFE-A70F-42B7-A1A0-608B7F24B3FE}" type="pres">
      <dgm:prSet presAssocID="{24B2C140-C6A3-451E-BF56-E7C017CB4ADB}" presName="node" presStyleLbl="alignAccFollowNode1" presStyleIdx="3" presStyleCnt="5" custScaleX="271700" custScaleY="106897">
        <dgm:presLayoutVars>
          <dgm:bulletEnabled val="1"/>
        </dgm:presLayoutVars>
      </dgm:prSet>
      <dgm:spPr/>
    </dgm:pt>
    <dgm:pt modelId="{00F96CD1-25D9-4A13-A98C-B3DEAF7E3B2B}" type="pres">
      <dgm:prSet presAssocID="{8529DC3C-F83F-4D18-B6C1-7A8E2939716E}" presName="vSp" presStyleCnt="0"/>
      <dgm:spPr/>
    </dgm:pt>
    <dgm:pt modelId="{83615FA7-5B1A-4B75-8B19-FEDF759D075D}" type="pres">
      <dgm:prSet presAssocID="{05BF87D9-30D3-4A7F-A072-55371788956E}" presName="horFlow" presStyleCnt="0"/>
      <dgm:spPr/>
    </dgm:pt>
    <dgm:pt modelId="{DC2C4BC2-078F-47FC-AB1D-46774AB92E0E}" type="pres">
      <dgm:prSet presAssocID="{05BF87D9-30D3-4A7F-A072-55371788956E}" presName="bigChev" presStyleLbl="node1" presStyleIdx="2" presStyleCnt="3"/>
      <dgm:spPr/>
    </dgm:pt>
    <dgm:pt modelId="{A9418E4B-60E2-4374-ACF0-121BB2EE485B}" type="pres">
      <dgm:prSet presAssocID="{608EEEE3-B6F3-4829-8D29-7E9F5DF34E6B}" presName="parTrans" presStyleCnt="0"/>
      <dgm:spPr/>
    </dgm:pt>
    <dgm:pt modelId="{A8296FE9-A1A4-4AE7-B24E-A0D450052D52}" type="pres">
      <dgm:prSet presAssocID="{2827FCE3-CD8F-4F46-A213-D312213C3A8B}" presName="node" presStyleLbl="alignAccFollowNode1" presStyleIdx="4" presStyleCnt="5" custScaleX="272055">
        <dgm:presLayoutVars>
          <dgm:bulletEnabled val="1"/>
        </dgm:presLayoutVars>
      </dgm:prSet>
      <dgm:spPr/>
    </dgm:pt>
  </dgm:ptLst>
  <dgm:cxnLst>
    <dgm:cxn modelId="{9CFDC101-D660-486A-B705-3C206BA6698B}" srcId="{0FA4A921-7EF0-4802-8589-88D7604EF9F0}" destId="{CCDF481C-7ECD-4A37-AE45-65D28696D7E6}" srcOrd="0" destOrd="0" parTransId="{34197C27-BDC1-48CD-A3F6-81D510CAF954}" sibTransId="{075DFA2B-5900-43EA-A424-1DC0999F6B08}"/>
    <dgm:cxn modelId="{B0B50A03-03B0-4AE8-B6DA-92E65E040AC4}" type="presOf" srcId="{05BF87D9-30D3-4A7F-A072-55371788956E}" destId="{DC2C4BC2-078F-47FC-AB1D-46774AB92E0E}" srcOrd="0" destOrd="0" presId="urn:microsoft.com/office/officeart/2005/8/layout/lProcess3"/>
    <dgm:cxn modelId="{D55B8219-EEE3-4291-A5D9-BD595A7F47FA}" type="presOf" srcId="{0FA4A921-7EF0-4802-8589-88D7604EF9F0}" destId="{99C5D04E-874A-44DE-AE06-4F7848EACB0E}" srcOrd="0" destOrd="0" presId="urn:microsoft.com/office/officeart/2005/8/layout/lProcess3"/>
    <dgm:cxn modelId="{6A337030-FF83-4749-9366-791CA827805B}" srcId="{0FA4A921-7EF0-4802-8589-88D7604EF9F0}" destId="{9D478C55-CFB1-4D04-A201-2E1ED32BCDCB}" srcOrd="2" destOrd="0" parTransId="{785A9F0A-9874-4EC2-854E-E71911E8B3E7}" sibTransId="{573E7368-1D52-4500-90C3-4D6879A64FE4}"/>
    <dgm:cxn modelId="{68F2DF30-2873-474E-B201-50FEE4DF89C1}" srcId="{8529DC3C-F83F-4D18-B6C1-7A8E2939716E}" destId="{24B2C140-C6A3-451E-BF56-E7C017CB4ADB}" srcOrd="0" destOrd="0" parTransId="{27E1BD69-AF84-4663-B9E3-252603C9EA7E}" sibTransId="{B5AF14D7-7AEB-4CCF-BF36-C47686CAAB1F}"/>
    <dgm:cxn modelId="{7A57C840-A7EB-497A-9003-DF68BBC7DE90}" type="presOf" srcId="{2827FCE3-CD8F-4F46-A213-D312213C3A8B}" destId="{A8296FE9-A1A4-4AE7-B24E-A0D450052D52}" srcOrd="0" destOrd="0" presId="urn:microsoft.com/office/officeart/2005/8/layout/lProcess3"/>
    <dgm:cxn modelId="{78410249-DFC0-42E4-AF1B-4AE3C6ED5AF4}" type="presOf" srcId="{4A4F3437-88F7-44B2-A199-48F361846EDD}" destId="{2170741B-44B1-4E86-9D10-722F79B34F41}" srcOrd="0" destOrd="0" presId="urn:microsoft.com/office/officeart/2005/8/layout/lProcess3"/>
    <dgm:cxn modelId="{16F71D6E-B06C-4A22-8C0E-78006CB845C0}" type="presOf" srcId="{24B2C140-C6A3-451E-BF56-E7C017CB4ADB}" destId="{34228BFE-A70F-42B7-A1A0-608B7F24B3FE}" srcOrd="0" destOrd="0" presId="urn:microsoft.com/office/officeart/2005/8/layout/lProcess3"/>
    <dgm:cxn modelId="{39B61081-894F-475E-A5D0-788AA6DD7FCA}" srcId="{0FA4A921-7EF0-4802-8589-88D7604EF9F0}" destId="{ECA3079B-5CF0-44A0-9A78-4E80BDF882E8}" srcOrd="1" destOrd="0" parTransId="{4C19AFA7-A463-499A-BAC6-7D2FC4957D3F}" sibTransId="{ECE4DBC4-4022-4F77-B5C4-87B5E29944DE}"/>
    <dgm:cxn modelId="{98E64083-F70A-4F8D-AB0C-E87833C39403}" type="presOf" srcId="{CCDF481C-7ECD-4A37-AE45-65D28696D7E6}" destId="{9196275F-E06D-4A22-8972-087BCED18906}" srcOrd="0" destOrd="0" presId="urn:microsoft.com/office/officeart/2005/8/layout/lProcess3"/>
    <dgm:cxn modelId="{D077438A-B2B7-4E46-9494-F0A4E732031B}" type="presOf" srcId="{ECA3079B-5CF0-44A0-9A78-4E80BDF882E8}" destId="{85C48FEF-FEE8-45BA-BE0C-FE2C6D0EA510}" srcOrd="0" destOrd="0" presId="urn:microsoft.com/office/officeart/2005/8/layout/lProcess3"/>
    <dgm:cxn modelId="{762E7993-5B30-4BBD-A4B7-91A310006313}" srcId="{4A4F3437-88F7-44B2-A199-48F361846EDD}" destId="{05BF87D9-30D3-4A7F-A072-55371788956E}" srcOrd="2" destOrd="0" parTransId="{E9DA8CAA-EA0D-447F-AA34-782B74426A3D}" sibTransId="{407549E6-A0ED-4B73-9842-868488A80BDF}"/>
    <dgm:cxn modelId="{4D58FAB2-3F12-431C-9D37-4275474F82B4}" srcId="{05BF87D9-30D3-4A7F-A072-55371788956E}" destId="{2827FCE3-CD8F-4F46-A213-D312213C3A8B}" srcOrd="0" destOrd="0" parTransId="{608EEEE3-B6F3-4829-8D29-7E9F5DF34E6B}" sibTransId="{7F508194-6101-48AC-94D7-22ADC47F8DA0}"/>
    <dgm:cxn modelId="{581518B4-651C-4A04-AF10-92BFD330F16E}" srcId="{4A4F3437-88F7-44B2-A199-48F361846EDD}" destId="{8529DC3C-F83F-4D18-B6C1-7A8E2939716E}" srcOrd="1" destOrd="0" parTransId="{D4523E5B-CB8F-480E-B8E2-1EDC236DF69C}" sibTransId="{B328823C-6076-4A46-A984-85645CFEF798}"/>
    <dgm:cxn modelId="{955F3AB9-AB2B-4DDF-BFCA-AA6762120D98}" srcId="{4A4F3437-88F7-44B2-A199-48F361846EDD}" destId="{0FA4A921-7EF0-4802-8589-88D7604EF9F0}" srcOrd="0" destOrd="0" parTransId="{08448404-6524-461C-BE8F-591C52E12407}" sibTransId="{461AC960-E364-4332-9CE1-4F5FB807249E}"/>
    <dgm:cxn modelId="{5CD3ABF0-29AE-49C3-BBB3-559AA43ACF5E}" type="presOf" srcId="{9D478C55-CFB1-4D04-A201-2E1ED32BCDCB}" destId="{D7F550C6-48E4-467A-B421-3C5C05709AC1}" srcOrd="0" destOrd="0" presId="urn:microsoft.com/office/officeart/2005/8/layout/lProcess3"/>
    <dgm:cxn modelId="{EBDB10FF-4068-4B98-A566-71BD7F52AC18}" type="presOf" srcId="{8529DC3C-F83F-4D18-B6C1-7A8E2939716E}" destId="{DA51E7AA-C29E-4D10-A267-CC5A9E624918}" srcOrd="0" destOrd="0" presId="urn:microsoft.com/office/officeart/2005/8/layout/lProcess3"/>
    <dgm:cxn modelId="{D70D6A2F-1D21-4EB1-97B1-C5230D632317}" type="presParOf" srcId="{2170741B-44B1-4E86-9D10-722F79B34F41}" destId="{B13A5D7A-4641-469F-AA6D-E50F76C850BA}" srcOrd="0" destOrd="0" presId="urn:microsoft.com/office/officeart/2005/8/layout/lProcess3"/>
    <dgm:cxn modelId="{1CE9D458-F205-42D8-8BF5-EE1F5B9BDBEA}" type="presParOf" srcId="{B13A5D7A-4641-469F-AA6D-E50F76C850BA}" destId="{99C5D04E-874A-44DE-AE06-4F7848EACB0E}" srcOrd="0" destOrd="0" presId="urn:microsoft.com/office/officeart/2005/8/layout/lProcess3"/>
    <dgm:cxn modelId="{C350AA5C-6808-4711-8CF2-7AA95D513593}" type="presParOf" srcId="{B13A5D7A-4641-469F-AA6D-E50F76C850BA}" destId="{4C4FCAF3-4A0A-43A6-9858-C6CA015ED8AA}" srcOrd="1" destOrd="0" presId="urn:microsoft.com/office/officeart/2005/8/layout/lProcess3"/>
    <dgm:cxn modelId="{24B98F96-F4F4-4B41-9DC6-87626E238F6A}" type="presParOf" srcId="{B13A5D7A-4641-469F-AA6D-E50F76C850BA}" destId="{9196275F-E06D-4A22-8972-087BCED18906}" srcOrd="2" destOrd="0" presId="urn:microsoft.com/office/officeart/2005/8/layout/lProcess3"/>
    <dgm:cxn modelId="{86EF047A-6287-4AEE-9F7C-C134803944DC}" type="presParOf" srcId="{B13A5D7A-4641-469F-AA6D-E50F76C850BA}" destId="{9870C785-4FE1-453E-9FE5-EEEC2F3024AE}" srcOrd="3" destOrd="0" presId="urn:microsoft.com/office/officeart/2005/8/layout/lProcess3"/>
    <dgm:cxn modelId="{C5F08071-DA32-4CD0-833B-7825E2441552}" type="presParOf" srcId="{B13A5D7A-4641-469F-AA6D-E50F76C850BA}" destId="{85C48FEF-FEE8-45BA-BE0C-FE2C6D0EA510}" srcOrd="4" destOrd="0" presId="urn:microsoft.com/office/officeart/2005/8/layout/lProcess3"/>
    <dgm:cxn modelId="{55487F73-F9F9-4700-9BAD-3E75D7288A67}" type="presParOf" srcId="{B13A5D7A-4641-469F-AA6D-E50F76C850BA}" destId="{B0695784-5AF2-4490-8202-54BEC67D0C29}" srcOrd="5" destOrd="0" presId="urn:microsoft.com/office/officeart/2005/8/layout/lProcess3"/>
    <dgm:cxn modelId="{44072D07-CA05-498D-9215-6D39EB03CDD3}" type="presParOf" srcId="{B13A5D7A-4641-469F-AA6D-E50F76C850BA}" destId="{D7F550C6-48E4-467A-B421-3C5C05709AC1}" srcOrd="6" destOrd="0" presId="urn:microsoft.com/office/officeart/2005/8/layout/lProcess3"/>
    <dgm:cxn modelId="{35736A8D-FC5C-4BA8-959F-8E9E7C160336}" type="presParOf" srcId="{2170741B-44B1-4E86-9D10-722F79B34F41}" destId="{1774F7A4-9BF5-44BE-9A39-B1E048282CB4}" srcOrd="1" destOrd="0" presId="urn:microsoft.com/office/officeart/2005/8/layout/lProcess3"/>
    <dgm:cxn modelId="{36C77775-844A-4639-AEE1-EA4C89902BDF}" type="presParOf" srcId="{2170741B-44B1-4E86-9D10-722F79B34F41}" destId="{C7CB8BF5-B747-470F-8C33-15F529F603A1}" srcOrd="2" destOrd="0" presId="urn:microsoft.com/office/officeart/2005/8/layout/lProcess3"/>
    <dgm:cxn modelId="{894A5826-9638-49BD-B01D-917C8CA0548F}" type="presParOf" srcId="{C7CB8BF5-B747-470F-8C33-15F529F603A1}" destId="{DA51E7AA-C29E-4D10-A267-CC5A9E624918}" srcOrd="0" destOrd="0" presId="urn:microsoft.com/office/officeart/2005/8/layout/lProcess3"/>
    <dgm:cxn modelId="{F89D9A0D-52A8-4ABE-A584-3234E14FCC3D}" type="presParOf" srcId="{C7CB8BF5-B747-470F-8C33-15F529F603A1}" destId="{62A6145E-9D3C-46D4-AF8A-FE04E1CBB596}" srcOrd="1" destOrd="0" presId="urn:microsoft.com/office/officeart/2005/8/layout/lProcess3"/>
    <dgm:cxn modelId="{18DEC35D-D68F-401D-A604-02E3A2536D7B}" type="presParOf" srcId="{C7CB8BF5-B747-470F-8C33-15F529F603A1}" destId="{34228BFE-A70F-42B7-A1A0-608B7F24B3FE}" srcOrd="2" destOrd="0" presId="urn:microsoft.com/office/officeart/2005/8/layout/lProcess3"/>
    <dgm:cxn modelId="{2F15326A-F1CD-4354-B5CD-FC3A846E2B17}" type="presParOf" srcId="{2170741B-44B1-4E86-9D10-722F79B34F41}" destId="{00F96CD1-25D9-4A13-A98C-B3DEAF7E3B2B}" srcOrd="3" destOrd="0" presId="urn:microsoft.com/office/officeart/2005/8/layout/lProcess3"/>
    <dgm:cxn modelId="{E1F91AA0-4E96-49EF-A27F-37EF6214E0A5}" type="presParOf" srcId="{2170741B-44B1-4E86-9D10-722F79B34F41}" destId="{83615FA7-5B1A-4B75-8B19-FEDF759D075D}" srcOrd="4" destOrd="0" presId="urn:microsoft.com/office/officeart/2005/8/layout/lProcess3"/>
    <dgm:cxn modelId="{436A4750-FE62-4AB3-A7E2-2A531B52465C}" type="presParOf" srcId="{83615FA7-5B1A-4B75-8B19-FEDF759D075D}" destId="{DC2C4BC2-078F-47FC-AB1D-46774AB92E0E}" srcOrd="0" destOrd="0" presId="urn:microsoft.com/office/officeart/2005/8/layout/lProcess3"/>
    <dgm:cxn modelId="{15B1A496-E136-4A6B-B671-04F744FE2EAE}" type="presParOf" srcId="{83615FA7-5B1A-4B75-8B19-FEDF759D075D}" destId="{A9418E4B-60E2-4374-ACF0-121BB2EE485B}" srcOrd="1" destOrd="0" presId="urn:microsoft.com/office/officeart/2005/8/layout/lProcess3"/>
    <dgm:cxn modelId="{7A20F9AE-EE3F-4907-A910-410B210F54B8}" type="presParOf" srcId="{83615FA7-5B1A-4B75-8B19-FEDF759D075D}" destId="{A8296FE9-A1A4-4AE7-B24E-A0D450052D52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5D04E-874A-44DE-AE06-4F7848EACB0E}">
      <dsp:nvSpPr>
        <dsp:cNvPr id="0" name=""/>
        <dsp:cNvSpPr/>
      </dsp:nvSpPr>
      <dsp:spPr>
        <a:xfrm>
          <a:off x="3501" y="160759"/>
          <a:ext cx="2034336" cy="8137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Laufzeit der Projektes</a:t>
          </a:r>
        </a:p>
      </dsp:txBody>
      <dsp:txXfrm>
        <a:off x="410368" y="160759"/>
        <a:ext cx="1220602" cy="813734"/>
      </dsp:txXfrm>
    </dsp:sp>
    <dsp:sp modelId="{9196275F-E06D-4A22-8972-087BCED18906}">
      <dsp:nvSpPr>
        <dsp:cNvPr id="0" name=""/>
        <dsp:cNvSpPr/>
      </dsp:nvSpPr>
      <dsp:spPr>
        <a:xfrm>
          <a:off x="1773373" y="229927"/>
          <a:ext cx="1688499" cy="67539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01.01.2022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Start der Rekrutierung</a:t>
          </a:r>
        </a:p>
      </dsp:txBody>
      <dsp:txXfrm>
        <a:off x="2111073" y="229927"/>
        <a:ext cx="1013100" cy="675399"/>
      </dsp:txXfrm>
    </dsp:sp>
    <dsp:sp modelId="{85C48FEF-FEE8-45BA-BE0C-FE2C6D0EA510}">
      <dsp:nvSpPr>
        <dsp:cNvPr id="0" name=""/>
        <dsp:cNvSpPr/>
      </dsp:nvSpPr>
      <dsp:spPr>
        <a:xfrm>
          <a:off x="3225482" y="229927"/>
          <a:ext cx="1688499" cy="67539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31.12.2022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Einschluss der letzten </a:t>
          </a:r>
          <a:r>
            <a:rPr lang="de-DE" sz="1100" b="1" kern="1200" dirty="0" err="1"/>
            <a:t>Patient:innen</a:t>
          </a:r>
          <a:endParaRPr lang="de-DE" sz="1100" b="1" kern="1200" dirty="0"/>
        </a:p>
      </dsp:txBody>
      <dsp:txXfrm>
        <a:off x="3563182" y="229927"/>
        <a:ext cx="1013100" cy="675399"/>
      </dsp:txXfrm>
    </dsp:sp>
    <dsp:sp modelId="{D7F550C6-48E4-467A-B421-3C5C05709AC1}">
      <dsp:nvSpPr>
        <dsp:cNvPr id="0" name=""/>
        <dsp:cNvSpPr/>
      </dsp:nvSpPr>
      <dsp:spPr>
        <a:xfrm>
          <a:off x="4677592" y="229927"/>
          <a:ext cx="1688499" cy="67539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31.12.2024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Ende der Interventions-phase</a:t>
          </a:r>
        </a:p>
      </dsp:txBody>
      <dsp:txXfrm>
        <a:off x="5015292" y="229927"/>
        <a:ext cx="1013100" cy="675399"/>
      </dsp:txXfrm>
    </dsp:sp>
    <dsp:sp modelId="{DA51E7AA-C29E-4D10-A267-CC5A9E624918}">
      <dsp:nvSpPr>
        <dsp:cNvPr id="0" name=""/>
        <dsp:cNvSpPr/>
      </dsp:nvSpPr>
      <dsp:spPr>
        <a:xfrm>
          <a:off x="3501" y="1088417"/>
          <a:ext cx="2034336" cy="8137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Interventions-gruppe</a:t>
          </a:r>
        </a:p>
      </dsp:txBody>
      <dsp:txXfrm>
        <a:off x="410368" y="1088417"/>
        <a:ext cx="1220602" cy="813734"/>
      </dsp:txXfrm>
    </dsp:sp>
    <dsp:sp modelId="{34228BFE-A70F-42B7-A1A0-608B7F24B3FE}">
      <dsp:nvSpPr>
        <dsp:cNvPr id="0" name=""/>
        <dsp:cNvSpPr/>
      </dsp:nvSpPr>
      <dsp:spPr>
        <a:xfrm>
          <a:off x="1773373" y="1134293"/>
          <a:ext cx="4587652" cy="72198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Laufzeit nach Einschluss: </a:t>
          </a:r>
          <a:r>
            <a:rPr lang="de-DE" sz="1100" b="0" kern="1200" dirty="0"/>
            <a:t>24 Monate</a:t>
          </a:r>
        </a:p>
      </dsp:txBody>
      <dsp:txXfrm>
        <a:off x="2134364" y="1134293"/>
        <a:ext cx="3865671" cy="721981"/>
      </dsp:txXfrm>
    </dsp:sp>
    <dsp:sp modelId="{DC2C4BC2-078F-47FC-AB1D-46774AB92E0E}">
      <dsp:nvSpPr>
        <dsp:cNvPr id="0" name=""/>
        <dsp:cNvSpPr/>
      </dsp:nvSpPr>
      <dsp:spPr>
        <a:xfrm>
          <a:off x="3501" y="2016074"/>
          <a:ext cx="2034336" cy="8137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Kontrollgruppe</a:t>
          </a:r>
        </a:p>
      </dsp:txBody>
      <dsp:txXfrm>
        <a:off x="410368" y="2016074"/>
        <a:ext cx="1220602" cy="813734"/>
      </dsp:txXfrm>
    </dsp:sp>
    <dsp:sp modelId="{A8296FE9-A1A4-4AE7-B24E-A0D450052D52}">
      <dsp:nvSpPr>
        <dsp:cNvPr id="0" name=""/>
        <dsp:cNvSpPr/>
      </dsp:nvSpPr>
      <dsp:spPr>
        <a:xfrm>
          <a:off x="1773373" y="2085242"/>
          <a:ext cx="4593646" cy="67539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/>
            <a:t>Laufzeit nach Einschluss: </a:t>
          </a:r>
          <a:r>
            <a:rPr lang="de-DE" sz="1100" b="0" kern="1200" dirty="0"/>
            <a:t>12 Monate in der Wartegruppe, anschließender Übergang für 12 Monate in die Interventionsgruppe</a:t>
          </a:r>
        </a:p>
      </dsp:txBody>
      <dsp:txXfrm>
        <a:off x="2111073" y="2085242"/>
        <a:ext cx="3918247" cy="675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CD043-6EB0-4E44-BA6E-4CC9BCEC31DE}" type="datetimeFigureOut">
              <a:rPr lang="de-DE" smtClean="0"/>
              <a:t>27.06.2022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EFC36-CB1E-4039-9417-972B206758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99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Auch von meiner Seite ein herzliches Willkommen.</a:t>
            </a:r>
          </a:p>
          <a:p>
            <a:endParaRPr lang="de-DE" dirty="0"/>
          </a:p>
          <a:p>
            <a:r>
              <a:rPr lang="de-DE" dirty="0"/>
              <a:t>Mein Name ist Charlotte Müller. Ich betreue das Projekt </a:t>
            </a:r>
            <a:r>
              <a:rPr lang="de-DE" dirty="0" err="1"/>
              <a:t>MSnetWork</a:t>
            </a:r>
            <a:r>
              <a:rPr lang="de-DE" dirty="0"/>
              <a:t> seitens des Berufsverbandes Deutscher Neurologen.</a:t>
            </a:r>
          </a:p>
          <a:p>
            <a:endParaRPr lang="de-DE" dirty="0"/>
          </a:p>
          <a:p>
            <a:r>
              <a:rPr lang="de-DE" dirty="0"/>
              <a:t>Und möchte ich Ihnen heute dieses Innovationsfondprojekt, welches auch durch Herrn Prof. Dr. Nelles initiiert wurde, vorstellen.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EFC36-CB1E-4039-9417-972B206758C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6338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Seit 2016 fördert der Innovationsfond Forschungsprojekte die Programme zur Verbesserung der Gesundheitsversorgung erproben.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Gefördert werden Projekte, die das Potenzial haben, nach erfolgreichem Abschluss auch in die Regelversorgung der gesetzlichen Krankenkassen überführt zu werden.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Dafür stehen für den Zeitraum 2020-2024 200 Millionen Euro zur Verfügung, die von den gesetzlichen Krankenversicherungen und dem Gesundheitsfonds getragen werden.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Dieser wird dann entscheiden, ob die neue Form der Versorgung deutschlandweit in eine Regelversorgung überführt wird, damit alle Multiple Sklerose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Patient:innen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ganz Deutschland von den zusätzlichen Leistungen profitieren können.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EFC36-CB1E-4039-9417-972B206758C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509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Warum ist </a:t>
            </a:r>
            <a:r>
              <a:rPr lang="de-DE" dirty="0" err="1"/>
              <a:t>MSnetWork</a:t>
            </a:r>
            <a:r>
              <a:rPr lang="de-DE" dirty="0"/>
              <a:t> wichtig? </a:t>
            </a:r>
          </a:p>
          <a:p>
            <a:pPr marL="365125" indent="-365125">
              <a:buFont typeface="Wingdings" panose="05000000000000000000" pitchFamily="2" charset="2"/>
              <a:buChar char="§"/>
            </a:pPr>
            <a:endParaRPr lang="de-DE" dirty="0"/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de-DE" dirty="0"/>
              <a:t>Die Krankheit bedeutet für viele Erkrankte den </a:t>
            </a:r>
            <a:r>
              <a:rPr lang="de-DE" b="1" dirty="0"/>
              <a:t>Verlust der Arbeitsfähigkeit</a:t>
            </a:r>
            <a:r>
              <a:rPr lang="de-DE" dirty="0"/>
              <a:t>. </a:t>
            </a:r>
          </a:p>
          <a:p>
            <a:pPr marL="657733" lvl="1" indent="-365125">
              <a:buFont typeface="Wingdings" panose="05000000000000000000" pitchFamily="2" charset="2"/>
              <a:buChar char="§"/>
            </a:pPr>
            <a:r>
              <a:rPr lang="de-DE" dirty="0"/>
              <a:t>Trotz enormer Fortschritte in der Behandlung von MS sind aktuell </a:t>
            </a:r>
            <a:r>
              <a:rPr lang="de-DE" b="1" dirty="0"/>
              <a:t>50% der MS-Erkrankten vorzeitig berentet</a:t>
            </a:r>
            <a:r>
              <a:rPr lang="de-DE" dirty="0"/>
              <a:t>.</a:t>
            </a:r>
          </a:p>
          <a:p>
            <a:pPr marL="657733" lvl="1" indent="-365125">
              <a:buFont typeface="Wingdings" panose="05000000000000000000" pitchFamily="2" charset="2"/>
              <a:buChar char="§"/>
            </a:pPr>
            <a:r>
              <a:rPr lang="de-DE" dirty="0"/>
              <a:t>Von den erwerbstätigen MS-Erkrankten ist lediglich </a:t>
            </a:r>
            <a:r>
              <a:rPr lang="de-DE" b="1" dirty="0"/>
              <a:t>ein Drittel in Vollzeit beschäftigt </a:t>
            </a:r>
            <a:r>
              <a:rPr lang="de-DE" dirty="0"/>
              <a:t>- bei einem Durchschnittsalter von gerade einmal </a:t>
            </a:r>
            <a:r>
              <a:rPr lang="de-DE" b="1" dirty="0"/>
              <a:t>44 Jahren</a:t>
            </a:r>
            <a:r>
              <a:rPr lang="de-DE" dirty="0"/>
              <a:t>. </a:t>
            </a:r>
          </a:p>
          <a:p>
            <a:pPr marL="657733" lvl="1" indent="-365125">
              <a:buFont typeface="Wingdings" panose="05000000000000000000" pitchFamily="2" charset="2"/>
              <a:buChar char="§"/>
            </a:pPr>
            <a:r>
              <a:rPr lang="de-DE" b="1" dirty="0"/>
              <a:t>80% der in Teilzeit </a:t>
            </a:r>
            <a:r>
              <a:rPr lang="de-DE" dirty="0"/>
              <a:t>tätigen MS-Erkrankten gaben an, dass die Erkrankung der Grund für die </a:t>
            </a:r>
            <a:r>
              <a:rPr lang="de-DE" b="1" dirty="0"/>
              <a:t>reduzierte Arbeitsfähigkeit </a:t>
            </a:r>
            <a:r>
              <a:rPr lang="de-DE" dirty="0"/>
              <a:t>sei. </a:t>
            </a: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de-DE" dirty="0"/>
              <a:t>Somit steht MS prototypisch für chronische Erkrankungen, die </a:t>
            </a:r>
            <a:r>
              <a:rPr lang="de-DE" b="1" dirty="0"/>
              <a:t>Arbeitsfähigkeit und Teilhabe am Arbeitsleben gefährdet</a:t>
            </a:r>
            <a:r>
              <a:rPr lang="de-DE" dirty="0"/>
              <a:t>.</a:t>
            </a: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de-DE" dirty="0"/>
              <a:t>Es fehlt eine Vernetzung der an der Versorgung beteiligten Akteure.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EFC36-CB1E-4039-9417-972B206758C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156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34406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Ziel des Projektes:</a:t>
            </a:r>
          </a:p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34406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de-DE" dirty="0"/>
              <a:t>Es soll ein Teilhabeverlust von MS-Patienten </a:t>
            </a:r>
            <a:r>
              <a:rPr lang="de-DE" b="1" dirty="0"/>
              <a:t>frühzeitig erkannt und den drohenden Einschränkungen entgegengesteuert </a:t>
            </a:r>
            <a:r>
              <a:rPr lang="de-DE" dirty="0"/>
              <a:t>werden. </a:t>
            </a: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de-DE" dirty="0"/>
              <a:t>Damit zielt </a:t>
            </a:r>
            <a:r>
              <a:rPr lang="de-DE" dirty="0" err="1"/>
              <a:t>MSnetWork</a:t>
            </a:r>
            <a:r>
              <a:rPr lang="de-DE" dirty="0"/>
              <a:t> auf eine </a:t>
            </a:r>
            <a:r>
              <a:rPr lang="de-DE" b="1" dirty="0"/>
              <a:t>Stärkung der Teilhabe am sozialen Leben </a:t>
            </a:r>
            <a:r>
              <a:rPr lang="de-DE" dirty="0"/>
              <a:t>sowie einen positiven Einfluss auf die Arbeits- und Erwerbstätigkeit ab. </a:t>
            </a: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de-DE" dirty="0"/>
              <a:t>Innerhalb des Projektes soll ein </a:t>
            </a:r>
            <a:r>
              <a:rPr lang="de-DE" b="1" dirty="0"/>
              <a:t>Netzwerk</a:t>
            </a:r>
            <a:r>
              <a:rPr lang="de-DE" dirty="0"/>
              <a:t> zwischen Neurologen, Arbeitsmedizinern, MFAs und weiteren Leistungserbringern, wie Neuropsychologen, Rehabilitationsärzten und Heilmittelerbringern entstehen. </a:t>
            </a:r>
          </a:p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34406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34406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Umsetzung in der Praxis: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sz="1800" dirty="0"/>
              <a:t>Das Projekt gibt Ihnen die Möglichkeit, Ihre MS-Patienten im Rahmen von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vierteljährlichen Quartalskonsultationen und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halbjährliche </a:t>
            </a:r>
            <a:r>
              <a:rPr lang="de-DE" sz="1600" dirty="0" err="1"/>
              <a:t>Funktionsassessments</a:t>
            </a:r>
            <a:r>
              <a:rPr lang="de-DE" sz="1600" dirty="0"/>
              <a:t> </a:t>
            </a:r>
          </a:p>
          <a:p>
            <a:pPr marL="0" indent="0">
              <a:buNone/>
            </a:pPr>
            <a:r>
              <a:rPr lang="de-DE" sz="1800" b="1" dirty="0"/>
              <a:t>umfassender zu betreuen </a:t>
            </a:r>
            <a:r>
              <a:rPr lang="de-DE" sz="1800" dirty="0"/>
              <a:t>und ihnen ein erweitertes Leistungsspektrum für eine gezielte Versorgung anzubieten. </a:t>
            </a:r>
          </a:p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34406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34406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34406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34406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Koordination der Teilhabeleistungen</a:t>
            </a:r>
          </a:p>
          <a:p>
            <a:pPr marL="171450" marR="0" lvl="0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4406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Patient:innen-Navigation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34406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4406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Kontaktvermittlung koordinieren</a:t>
            </a:r>
          </a:p>
          <a:p>
            <a:pPr marL="171450" marR="0" lvl="0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4406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Umsetzung der delegierten Maßnahmen</a:t>
            </a:r>
          </a:p>
          <a:p>
            <a:pPr marL="171450" marR="0" lvl="0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4406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Lotsenfunktion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EFC36-CB1E-4039-9417-972B206758C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9538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EFC36-CB1E-4039-9417-972B206758C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876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Eine Teilnahme an dem Projekt ist weiterhin möglich.</a:t>
            </a:r>
          </a:p>
          <a:p>
            <a:endParaRPr lang="de-DE" dirty="0"/>
          </a:p>
          <a:p>
            <a:r>
              <a:rPr lang="de-DE" dirty="0"/>
              <a:t>Sie finden die wichtigsten Informationen zum Projekt auf der Website.</a:t>
            </a:r>
          </a:p>
          <a:p>
            <a:endParaRPr lang="de-DE" dirty="0"/>
          </a:p>
          <a:p>
            <a:r>
              <a:rPr lang="de-DE" dirty="0"/>
              <a:t>Sie können aber auch die </a:t>
            </a:r>
            <a:r>
              <a:rPr lang="de-DE" dirty="0" err="1"/>
              <a:t>Landesvertreter:innen</a:t>
            </a:r>
            <a:r>
              <a:rPr lang="de-DE" dirty="0"/>
              <a:t> oder mich kontaktieren, wenn Sie an einer Teilnahme interessiert sind. </a:t>
            </a:r>
          </a:p>
          <a:p>
            <a:endParaRPr lang="de-DE" dirty="0"/>
          </a:p>
          <a:p>
            <a:r>
              <a:rPr lang="de-DE" dirty="0"/>
              <a:t>Wir freuen uns auf eine rege Teilnahme der Praxen, um das Projekt erfolgreich zu durchzuführen und zu evaluieren.</a:t>
            </a:r>
          </a:p>
          <a:p>
            <a:endParaRPr lang="de-DE" dirty="0"/>
          </a:p>
          <a:p>
            <a:r>
              <a:rPr lang="de-DE" dirty="0"/>
              <a:t>Vielen Dank für Ihre Aufmerksamkeit.</a:t>
            </a:r>
          </a:p>
          <a:p>
            <a:endParaRPr lang="de-DE" dirty="0"/>
          </a:p>
          <a:p>
            <a:r>
              <a:rPr lang="de-DE" dirty="0"/>
              <a:t>Ich freue mich auf Ihre Fragen!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EFC36-CB1E-4039-9417-972B206758C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242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1BC4-C8E0-439F-825D-CA4797B7E26D}" type="datetime1">
              <a:rPr lang="de-DE" smtClean="0"/>
              <a:t>27.06.2022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MSnetWork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8B5-E206-154A-BC9E-2E82660EA255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6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E4D3-B842-4515-818D-D806F53BCD52}" type="datetime1">
              <a:rPr lang="de-DE" smtClean="0"/>
              <a:t>27.06.2022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MSnetWork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8B5-E206-154A-BC9E-2E82660EA2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868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45A1-BFFE-4537-A635-58375667CED3}" type="datetime1">
              <a:rPr lang="de-DE" smtClean="0"/>
              <a:t>27.06.2022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MSnetWork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8B5-E206-154A-BC9E-2E82660EA2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95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EBD1-41DC-432F-9ABE-DA77DB883985}" type="datetime1">
              <a:rPr lang="de-DE" smtClean="0"/>
              <a:t>27.06.2022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MSnetWork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8B5-E206-154A-BC9E-2E82660EA2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87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68B1-8BAC-42BA-BE2D-9E4BFB003436}" type="datetime1">
              <a:rPr lang="de-DE" smtClean="0"/>
              <a:t>27.06.2022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MSnetWork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8B5-E206-154A-BC9E-2E82660EA255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32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F1B0-1CC9-4B34-ACF9-61B5B54DF4A0}" type="datetime1">
              <a:rPr lang="de-DE" smtClean="0"/>
              <a:t>27.06.2022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MSnetWork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8B5-E206-154A-BC9E-2E82660EA2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82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97969-6F9D-4393-ACCD-A180519F835B}" type="datetime1">
              <a:rPr lang="de-DE" smtClean="0"/>
              <a:t>27.06.2022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MSnetWork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8B5-E206-154A-BC9E-2E82660EA2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16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5FF-C9B4-465B-9ECD-C032C9FD650A}" type="datetime1">
              <a:rPr lang="de-DE" smtClean="0"/>
              <a:t>27.06.2022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MSnetWork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8B5-E206-154A-BC9E-2E82660EA2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01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DDDC-F844-46F0-AE5F-99A22CF33E60}" type="datetime1">
              <a:rPr lang="de-DE" smtClean="0"/>
              <a:t>27.06.2022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MSnetWork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8B5-E206-154A-BC9E-2E82660EA2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76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6E3E85E-ED08-480D-ABC5-06C1EC989CB2}" type="datetime1">
              <a:rPr lang="de-DE" smtClean="0"/>
              <a:t>27.06.2022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MSnetWork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7CC8B5-E206-154A-BC9E-2E82660EA2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29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3F34-B866-45F4-9556-415CBBA9DE45}" type="datetime1">
              <a:rPr lang="de-DE" smtClean="0"/>
              <a:t>27.06.2022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MSnetWork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8B5-E206-154A-BC9E-2E82660EA2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3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2F4DD34-D38C-4F00-B9B3-3809C1CF7336}" type="datetime1">
              <a:rPr lang="de-DE" smtClean="0"/>
              <a:t>27.06.2022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MSnetWork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7CC8B5-E206-154A-BC9E-2E82660EA255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70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cid:4d647eba-6259-4d85-9561-70ce0231234f@hnsdesk.loca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cid:4d647eba-6259-4d85-9561-70ce0231234f@hnsdesk.local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s://www.msnetwork.inf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1C915-5854-C34F-B417-4E9A38B36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95003"/>
            <a:ext cx="9144000" cy="2387600"/>
          </a:xfrm>
        </p:spPr>
        <p:txBody>
          <a:bodyPr>
            <a:noAutofit/>
          </a:bodyPr>
          <a:lstStyle/>
          <a:p>
            <a:r>
              <a:rPr lang="de-DE" sz="4400">
                <a:solidFill>
                  <a:srgbClr val="003D64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Netzwerk zur Stärkung der Teilhabe von chronisch Kranken am Beispiel von Multipler Sklerose</a:t>
            </a:r>
            <a:endParaRPr lang="de-DE" sz="4400" dirty="0">
              <a:solidFill>
                <a:srgbClr val="003D64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4" name="Grafik 3" descr="cid:4d647eba-6259-4d85-9561-70ce0231234f@hnsdesk.local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00442"/>
            <a:ext cx="4515803" cy="17884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MSnetWork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8B5-E206-154A-BC9E-2E82660EA25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79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>
                <a:solidFill>
                  <a:schemeClr val="bg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Projektpartner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97280" y="1854508"/>
            <a:ext cx="488854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b="1" spc="-50" dirty="0">
                <a:solidFill>
                  <a:srgbClr val="003D64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rPr>
              <a:t>Konsortialführung</a:t>
            </a:r>
            <a:endParaRPr lang="de-DE" b="1" spc="-50" dirty="0">
              <a:solidFill>
                <a:srgbClr val="003D64"/>
              </a:solidFill>
              <a:latin typeface="Futura Medium" panose="020B0602020204020303" pitchFamily="34" charset="-79"/>
              <a:ea typeface="+mj-ea"/>
              <a:cs typeface="Futura Medium" panose="020B0602020204020303" pitchFamily="34" charset="-79"/>
            </a:endParaRPr>
          </a:p>
          <a:p>
            <a:pPr marL="1250950">
              <a:spcAft>
                <a:spcPts val="600"/>
              </a:spcAft>
            </a:pPr>
            <a:r>
              <a:rPr lang="de-DE" dirty="0">
                <a:latin typeface="Futura Medium"/>
                <a:cs typeface="Arial" panose="020B0604020202020204" pitchFamily="34" charset="0"/>
              </a:rPr>
              <a:t>Berufsverband Deutscher Neurologen e.V.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97278" y="3215107"/>
            <a:ext cx="4888549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b="1" spc="-50" dirty="0">
                <a:solidFill>
                  <a:srgbClr val="003D64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rPr>
              <a:t>Konsortialpartner</a:t>
            </a:r>
            <a:endParaRPr lang="de-DE" spc="-50" dirty="0">
              <a:latin typeface="Futura Medium" panose="020B0602020204020303" pitchFamily="34" charset="-79"/>
              <a:ea typeface="+mj-ea"/>
              <a:cs typeface="Futura Medium" panose="020B0602020204020303" pitchFamily="34" charset="-79"/>
            </a:endParaRPr>
          </a:p>
          <a:p>
            <a:pPr marL="1250950"/>
            <a:r>
              <a:rPr lang="de-DE" spc="-50" dirty="0"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rPr>
              <a:t>GWQ ServicePlus </a:t>
            </a:r>
          </a:p>
          <a:p>
            <a:pPr marL="1250950"/>
            <a:endParaRPr lang="de-DE" spc="-50" dirty="0">
              <a:latin typeface="Futura Medium" panose="020B0602020204020303" pitchFamily="34" charset="-79"/>
              <a:ea typeface="+mj-ea"/>
              <a:cs typeface="Futura Medium" panose="020B0602020204020303" pitchFamily="34" charset="-79"/>
            </a:endParaRPr>
          </a:p>
          <a:p>
            <a:pPr marL="1250950"/>
            <a:endParaRPr lang="de-DE" spc="-50" dirty="0">
              <a:latin typeface="Futura Medium" panose="020B0602020204020303" pitchFamily="34" charset="-79"/>
              <a:ea typeface="+mj-ea"/>
              <a:cs typeface="Futura Medium" panose="020B0602020204020303" pitchFamily="34" charset="-79"/>
            </a:endParaRPr>
          </a:p>
          <a:p>
            <a:pPr marL="1250950"/>
            <a:r>
              <a:rPr lang="de-DE" spc="-50" dirty="0"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rPr>
              <a:t>Verband Deutscher Betriebs- und Werksärzte </a:t>
            </a:r>
          </a:p>
          <a:p>
            <a:pPr marL="1250950"/>
            <a:endParaRPr lang="de-DE" spc="-50" dirty="0">
              <a:latin typeface="Futura Medium" panose="020B0602020204020303" pitchFamily="34" charset="-79"/>
              <a:ea typeface="+mj-ea"/>
              <a:cs typeface="Futura Medium" panose="020B0602020204020303" pitchFamily="34" charset="-79"/>
            </a:endParaRPr>
          </a:p>
          <a:p>
            <a:pPr marL="1250950"/>
            <a:r>
              <a:rPr lang="de-DE" spc="-50" dirty="0"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rPr>
              <a:t>Universitätsmedizin Greifswald </a:t>
            </a:r>
          </a:p>
          <a:p>
            <a:pPr marL="1250950"/>
            <a:endParaRPr lang="de-DE" spc="-50" dirty="0">
              <a:latin typeface="Futura Medium" panose="020B0602020204020303" pitchFamily="34" charset="-79"/>
              <a:ea typeface="+mj-ea"/>
              <a:cs typeface="Futura Medium" panose="020B0602020204020303" pitchFamily="34" charset="-79"/>
            </a:endParaRPr>
          </a:p>
          <a:p>
            <a:pPr marL="1250950"/>
            <a:r>
              <a:rPr lang="de-DE" spc="-50" dirty="0"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rPr>
              <a:t>Universität Greifswald</a:t>
            </a:r>
          </a:p>
        </p:txBody>
      </p:sp>
      <p:sp>
        <p:nvSpPr>
          <p:cNvPr id="5" name="Rechteck 4"/>
          <p:cNvSpPr/>
          <p:nvPr/>
        </p:nvSpPr>
        <p:spPr>
          <a:xfrm>
            <a:off x="5694745" y="1737360"/>
            <a:ext cx="6300486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b="1" spc="-50" dirty="0">
                <a:solidFill>
                  <a:srgbClr val="003D64"/>
                </a:solid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rPr>
              <a:t>Kooperationspartner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dirty="0">
                <a:latin typeface="Futura Medium"/>
                <a:ea typeface="Calibri" panose="020F0502020204030204" pitchFamily="34" charset="0"/>
                <a:cs typeface="Arial" panose="020B0604020202020204" pitchFamily="34" charset="0"/>
              </a:rPr>
              <a:t>Prof. Dr. Gereon Nelles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dirty="0">
                <a:latin typeface="Futura Medium"/>
                <a:ea typeface="Calibri" panose="020F0502020204030204" pitchFamily="34" charset="0"/>
                <a:cs typeface="Arial" panose="020B0604020202020204" pitchFamily="34" charset="0"/>
              </a:rPr>
              <a:t>Prof. Dr. Iris-Katharina Penner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dirty="0">
                <a:latin typeface="Futura Medium"/>
                <a:ea typeface="Calibri" panose="020F0502020204030204" pitchFamily="34" charset="0"/>
                <a:cs typeface="Arial" panose="020B0604020202020204" pitchFamily="34" charset="0"/>
              </a:rPr>
              <a:t>Prof. Dr. Friedemann Paul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dirty="0">
                <a:latin typeface="Futura Medium"/>
                <a:ea typeface="Calibri" panose="020F0502020204030204" pitchFamily="34" charset="0"/>
                <a:cs typeface="Arial" panose="020B0604020202020204" pitchFamily="34" charset="0"/>
              </a:rPr>
              <a:t>DMSG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dirty="0">
                <a:latin typeface="Futura Medium"/>
                <a:ea typeface="Calibri" panose="020F0502020204030204" pitchFamily="34" charset="0"/>
                <a:cs typeface="Arial" panose="020B0604020202020204" pitchFamily="34" charset="0"/>
              </a:rPr>
              <a:t>Merck KGaA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dirty="0">
                <a:latin typeface="Futura Medium"/>
                <a:ea typeface="Calibri" panose="020F0502020204030204" pitchFamily="34" charset="0"/>
                <a:cs typeface="Arial" panose="020B0604020202020204" pitchFamily="34" charset="0"/>
              </a:rPr>
              <a:t>BDN Landesvertreter und VDBW Landesverband Bayern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dirty="0">
                <a:latin typeface="Futura Medium"/>
                <a:ea typeface="Calibri" panose="020F0502020204030204" pitchFamily="34" charset="0"/>
                <a:cs typeface="Arial" panose="020B0604020202020204" pitchFamily="34" charset="0"/>
              </a:rPr>
              <a:t>BDN Landesvertreter und VDBW Landesverband Berlin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dirty="0">
                <a:latin typeface="Futura Medium"/>
                <a:ea typeface="Calibri" panose="020F0502020204030204" pitchFamily="34" charset="0"/>
                <a:cs typeface="Arial" panose="020B0604020202020204" pitchFamily="34" charset="0"/>
              </a:rPr>
              <a:t>BDN Landesvertreter und VDBW Landesverband Brandenburg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dirty="0">
                <a:latin typeface="Futura Medium"/>
                <a:ea typeface="Calibri" panose="020F0502020204030204" pitchFamily="34" charset="0"/>
                <a:cs typeface="Arial" panose="020B0604020202020204" pitchFamily="34" charset="0"/>
              </a:rPr>
              <a:t>BDN Landesvertreter und VDBW Landesverband Mecklenburg-Vorpommern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dirty="0">
                <a:latin typeface="Futura Medium"/>
                <a:ea typeface="Calibri" panose="020F0502020204030204" pitchFamily="34" charset="0"/>
                <a:cs typeface="Arial" panose="020B0604020202020204" pitchFamily="34" charset="0"/>
              </a:rPr>
              <a:t>Deutsche Rentenversicherung Nordbayern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dirty="0">
                <a:latin typeface="Futura Medium"/>
                <a:ea typeface="Calibri" panose="020F0502020204030204" pitchFamily="34" charset="0"/>
                <a:cs typeface="Arial" panose="020B0604020202020204" pitchFamily="34" charset="0"/>
              </a:rPr>
              <a:t>Deutsche Rentenversicherung Berlin-Brandenburg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dirty="0">
                <a:latin typeface="Futura Medium"/>
                <a:ea typeface="Calibri" panose="020F0502020204030204" pitchFamily="34" charset="0"/>
                <a:cs typeface="Arial" panose="020B0604020202020204" pitchFamily="34" charset="0"/>
              </a:rPr>
              <a:t>Deutsche Rentenversicherung Bund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dirty="0">
                <a:latin typeface="Futura Medium"/>
                <a:ea typeface="Calibri" panose="020F0502020204030204" pitchFamily="34" charset="0"/>
                <a:cs typeface="Arial" panose="020B0604020202020204" pitchFamily="34" charset="0"/>
              </a:rPr>
              <a:t>Deutsche Rentenversicherung Nord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dirty="0">
              <a:latin typeface="Futura Medium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DE" dirty="0">
              <a:effectLst/>
              <a:latin typeface="Futura Medium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MSnetWork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8B5-E206-154A-BC9E-2E82660EA255}" type="slidenum">
              <a:rPr lang="de-DE" smtClean="0"/>
              <a:t>10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t="1" r="34385" b="48478"/>
          <a:stretch/>
        </p:blipFill>
        <p:spPr>
          <a:xfrm>
            <a:off x="1257754" y="4566814"/>
            <a:ext cx="943728" cy="40731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t="28480" b="21368"/>
          <a:stretch/>
        </p:blipFill>
        <p:spPr>
          <a:xfrm>
            <a:off x="1257754" y="3693896"/>
            <a:ext cx="991854" cy="49743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86" y="5627453"/>
            <a:ext cx="1560722" cy="55769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17" y="5112796"/>
            <a:ext cx="1746459" cy="51465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6"/>
          <a:srcRect t="32934" b="32222"/>
          <a:stretch/>
        </p:blipFill>
        <p:spPr>
          <a:xfrm>
            <a:off x="744378" y="2329864"/>
            <a:ext cx="1437323" cy="50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79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53C7D7-881C-451D-8FA1-D688D3423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>
                <a:solidFill>
                  <a:schemeClr val="bg1">
                    <a:lumMod val="50000"/>
                  </a:schemeClr>
                </a:solidFill>
                <a:cs typeface="Futura Medium" panose="020B0602020204020303" pitchFamily="34" charset="-79"/>
              </a:rPr>
              <a:t>Kontaktdaten </a:t>
            </a:r>
            <a:r>
              <a:rPr lang="de-DE" sz="4800" dirty="0" err="1">
                <a:solidFill>
                  <a:schemeClr val="bg1">
                    <a:lumMod val="50000"/>
                  </a:schemeClr>
                </a:solidFill>
                <a:cs typeface="Futura Medium" panose="020B0602020204020303" pitchFamily="34" charset="-79"/>
              </a:rPr>
              <a:t>Landessprecher:innen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3106859-FC07-4162-87BC-96D14F81E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MSnetWork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2BE8E2-2BF1-4639-9049-0F7ACC1E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8B5-E206-154A-BC9E-2E82660EA255}" type="slidenum">
              <a:rPr lang="de-DE" smtClean="0"/>
              <a:t>11</a:t>
            </a:fld>
            <a:endParaRPr lang="de-DE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E6AD631F-A552-4635-9DBE-7F460CCA6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075270"/>
              </p:ext>
            </p:extLst>
          </p:nvPr>
        </p:nvGraphicFramePr>
        <p:xfrm>
          <a:off x="1097281" y="1863373"/>
          <a:ext cx="663702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6119">
                  <a:extLst>
                    <a:ext uri="{9D8B030D-6E8A-4147-A177-3AD203B41FA5}">
                      <a16:colId xmlns:a16="http://schemas.microsoft.com/office/drawing/2014/main" val="32835360"/>
                    </a:ext>
                  </a:extLst>
                </a:gridCol>
                <a:gridCol w="3390901">
                  <a:extLst>
                    <a:ext uri="{9D8B030D-6E8A-4147-A177-3AD203B41FA5}">
                      <a16:colId xmlns:a16="http://schemas.microsoft.com/office/drawing/2014/main" val="1465887867"/>
                    </a:ext>
                  </a:extLst>
                </a:gridCol>
              </a:tblGrid>
              <a:tr h="5513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BDN Landesprecher Bayern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Hr. Prof. Dr. Weih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markus.weih@gmx.de  </a:t>
                      </a:r>
                    </a:p>
                    <a:p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547645"/>
                  </a:ext>
                </a:extLst>
              </a:tr>
              <a:tr h="685136">
                <a:tc>
                  <a:txBody>
                    <a:bodyPr/>
                    <a:lstStyle/>
                    <a:p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BDN Landessprecher Berlin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Hr. Dr. Brockmeier</a:t>
                      </a:r>
                      <a:endParaRPr lang="de-DE" sz="1600" dirty="0"/>
                    </a:p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brockmeier@neurologie-mexikoplatz.de 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921935"/>
                  </a:ext>
                </a:extLst>
              </a:tr>
              <a:tr h="6717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BDN Landessprecher Brandenburg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Hr. Dr. </a:t>
                      </a:r>
                      <a:r>
                        <a:rPr lang="de-DE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Delf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dr.delf@neuroprax.de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685430"/>
                  </a:ext>
                </a:extLst>
              </a:tr>
              <a:tr h="619664">
                <a:tc>
                  <a:txBody>
                    <a:bodyPr/>
                    <a:lstStyle/>
                    <a:p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BDN Landessprecherin Mecklenburg-Vorpommern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Fr. Dr. Hinkfoth</a:t>
                      </a:r>
                      <a:endParaRPr lang="de-DE" sz="1600" dirty="0"/>
                    </a:p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katrin.hinkfoth@gmx.de 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073701"/>
                  </a:ext>
                </a:extLst>
              </a:tr>
            </a:tbl>
          </a:graphicData>
        </a:graphic>
      </p:graphicFrame>
      <p:pic>
        <p:nvPicPr>
          <p:cNvPr id="6" name="Grafik 5" descr="Ein Bild, das Karte enthält.&#10;&#10;Automatisch generierte Beschreibung">
            <a:extLst>
              <a:ext uri="{FF2B5EF4-FFF2-40B4-BE49-F238E27FC236}">
                <a16:creationId xmlns:a16="http://schemas.microsoft.com/office/drawing/2014/main" id="{2BFA2614-F8A7-4AAD-8872-0F0B303D8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012" y="1777865"/>
            <a:ext cx="2966471" cy="446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2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7F6634-E3A4-401B-BA28-E405D7253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b="1" dirty="0">
                <a:solidFill>
                  <a:schemeClr val="bg1">
                    <a:lumMod val="50000"/>
                  </a:schemeClr>
                </a:solidFill>
                <a:cs typeface="Futura Medium" panose="020B0602020204020303" pitchFamily="34" charset="-79"/>
              </a:rPr>
              <a:t>Innovationsfondsprojekt: </a:t>
            </a:r>
            <a:r>
              <a:rPr lang="de-DE" sz="4400" b="1" dirty="0" err="1">
                <a:solidFill>
                  <a:schemeClr val="bg1">
                    <a:lumMod val="50000"/>
                  </a:schemeClr>
                </a:solidFill>
                <a:cs typeface="Futura Medium" panose="020B0602020204020303" pitchFamily="34" charset="-79"/>
              </a:rPr>
              <a:t>MSnetWork</a:t>
            </a:r>
            <a:endParaRPr lang="de-DE" sz="4400" b="1" dirty="0">
              <a:solidFill>
                <a:schemeClr val="bg1">
                  <a:lumMod val="50000"/>
                </a:schemeClr>
              </a:solidFill>
              <a:cs typeface="Futura Medium" panose="020B0602020204020303" pitchFamily="34" charset="-79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CCB060-1FE3-409A-8396-EE8F8E004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4" y="1842641"/>
            <a:ext cx="10270662" cy="273987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Durch den Innovationsfonds werden Projekte gefördert, die das Potential haben nach erfolgreichem Abschluss in die Regelversorgung überführt zu werden.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Nach dem Ablauf des Interventionszeitraumes wird das Projekt wissenschaftlich ausgewertet.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Dabei werden die Auswirkungen der Maßnahmen auf den Gesundheitszustand, die Lebensqualität und die Arbeitsfähigkeit der Betroffenen sowie Kosten und Nutzen untersucht.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abschließende Evaluation wird dem Gemeinsamen Bundesausschuss vorgelegt.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5A68E94-0999-4E38-9EDD-1363FB186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MSnetWork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67774D-4036-4C5D-83BD-A8499B64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8B5-E206-154A-BC9E-2E82660EA255}" type="slidenum">
              <a:rPr lang="de-DE" smtClean="0"/>
              <a:t>2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2357B91-4992-4975-AAB0-FD5117E1E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851" y="5055476"/>
            <a:ext cx="2023431" cy="1213830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9EE0E4F7-4566-4B40-BA7B-0378698ADD36}"/>
              </a:ext>
            </a:extLst>
          </p:cNvPr>
          <p:cNvGrpSpPr/>
          <p:nvPr/>
        </p:nvGrpSpPr>
        <p:grpSpPr>
          <a:xfrm>
            <a:off x="2406868" y="5055476"/>
            <a:ext cx="5097335" cy="1079124"/>
            <a:chOff x="1513414" y="4881954"/>
            <a:chExt cx="5990790" cy="1252646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76AA30E9-75BB-40EB-953F-E32A9FA66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1163" y="4907696"/>
              <a:ext cx="1560722" cy="557698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AFCD40E6-9B37-41BD-9A28-6C35AB0B7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57745" y="4929216"/>
              <a:ext cx="1746459" cy="514657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1085C728-12DC-4878-BAA1-8E362BBB5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8480" b="21368"/>
            <a:stretch/>
          </p:blipFill>
          <p:spPr>
            <a:xfrm>
              <a:off x="4561603" y="5637165"/>
              <a:ext cx="991854" cy="497435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113D36AE-EB86-4052-959C-CB94903FC4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32934" b="32222"/>
            <a:stretch/>
          </p:blipFill>
          <p:spPr>
            <a:xfrm>
              <a:off x="1513414" y="4881954"/>
              <a:ext cx="1437323" cy="500827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65A46F67-0005-4A0D-B344-4C5766F6F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" r="34385" b="48478"/>
            <a:stretch/>
          </p:blipFill>
          <p:spPr>
            <a:xfrm>
              <a:off x="2742457" y="5682224"/>
              <a:ext cx="943728" cy="407319"/>
            </a:xfrm>
            <a:prstGeom prst="rect">
              <a:avLst/>
            </a:prstGeom>
          </p:spPr>
        </p:pic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8141E370-2181-4B64-A633-53AE5FED0F16}"/>
              </a:ext>
            </a:extLst>
          </p:cNvPr>
          <p:cNvSpPr txBox="1"/>
          <p:nvPr/>
        </p:nvSpPr>
        <p:spPr>
          <a:xfrm>
            <a:off x="1097280" y="5077652"/>
            <a:ext cx="1194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spc="-5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Futura Medium" panose="020B0602020204020303" pitchFamily="34" charset="-79"/>
              </a:rPr>
              <a:t>Projektpartner</a:t>
            </a:r>
          </a:p>
        </p:txBody>
      </p:sp>
    </p:spTree>
    <p:extLst>
      <p:ext uri="{BB962C8B-B14F-4D97-AF65-F5344CB8AC3E}">
        <p14:creationId xmlns:p14="http://schemas.microsoft.com/office/powerpoint/2010/main" val="44353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de-DE" sz="4400" b="1" dirty="0">
                <a:solidFill>
                  <a:schemeClr val="bg1">
                    <a:lumMod val="50000"/>
                  </a:schemeClr>
                </a:solidFill>
                <a:cs typeface="Futura Medium" panose="020B0602020204020303" pitchFamily="34" charset="-79"/>
              </a:rPr>
              <a:t>Hintergrund</a:t>
            </a:r>
          </a:p>
        </p:txBody>
      </p:sp>
      <p:pic>
        <p:nvPicPr>
          <p:cNvPr id="8" name="Grafik 7" descr="Ein Bild, das Person, drinnen, Werkzeug enthält.&#10;&#10;Automatisch generierte Beschreibung">
            <a:extLst>
              <a:ext uri="{FF2B5EF4-FFF2-40B4-BE49-F238E27FC236}">
                <a16:creationId xmlns:a16="http://schemas.microsoft.com/office/drawing/2014/main" id="{ACE7223D-DC97-44AD-8C62-B08DF2F485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47" r="36496" b="-1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1" name="Straight Connector 14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 marL="365125" indent="-365125">
              <a:buFont typeface="Wingdings" panose="05000000000000000000" pitchFamily="2" charset="2"/>
              <a:buChar char="§"/>
            </a:pPr>
            <a:endParaRPr lang="de-DE" sz="1500" dirty="0"/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de-DE" sz="1500" dirty="0"/>
              <a:t>MS bedeutet für viele Erkrankte den </a:t>
            </a:r>
            <a:r>
              <a:rPr lang="de-DE" sz="1500" b="1" dirty="0"/>
              <a:t>Verlust der Arbeitsfähigkeit</a:t>
            </a:r>
            <a:r>
              <a:rPr lang="de-DE" sz="1500" dirty="0"/>
              <a:t>. </a:t>
            </a:r>
          </a:p>
          <a:p>
            <a:pPr marL="657733" lvl="1" indent="-365125">
              <a:buFont typeface="Wingdings" panose="05000000000000000000" pitchFamily="2" charset="2"/>
              <a:buChar char="§"/>
            </a:pPr>
            <a:r>
              <a:rPr lang="de-DE" sz="1500" dirty="0"/>
              <a:t>Aktuell sind </a:t>
            </a:r>
            <a:r>
              <a:rPr lang="de-DE" sz="1500" b="1" dirty="0"/>
              <a:t>50% der MS-Erkrankten vorzeitig berentet</a:t>
            </a:r>
            <a:r>
              <a:rPr lang="de-DE" sz="1500" dirty="0"/>
              <a:t>.</a:t>
            </a:r>
          </a:p>
          <a:p>
            <a:pPr marL="657733" lvl="1" indent="-365125">
              <a:buFont typeface="Wingdings" panose="05000000000000000000" pitchFamily="2" charset="2"/>
              <a:buChar char="§"/>
            </a:pPr>
            <a:r>
              <a:rPr lang="de-DE" sz="1500" dirty="0"/>
              <a:t>Von den erwerbstätigen MS-Erkrankten ist lediglich </a:t>
            </a:r>
            <a:r>
              <a:rPr lang="de-DE" sz="1500" b="1" dirty="0"/>
              <a:t>ein Drittel in Vollzeit beschäftigt.</a:t>
            </a:r>
          </a:p>
          <a:p>
            <a:pPr marL="657733" lvl="1" indent="-365125">
              <a:buFont typeface="Wingdings" panose="05000000000000000000" pitchFamily="2" charset="2"/>
              <a:buChar char="§"/>
            </a:pPr>
            <a:r>
              <a:rPr lang="de-DE" sz="1500" b="1" dirty="0"/>
              <a:t>80% der in Teilzeit </a:t>
            </a:r>
            <a:r>
              <a:rPr lang="de-DE" sz="1500" dirty="0"/>
              <a:t>tätigen MS-Erkrankten gaben an, dass die Erkrankung der Grund für die </a:t>
            </a:r>
            <a:r>
              <a:rPr lang="de-DE" sz="1500" b="1" dirty="0"/>
              <a:t>reduzierte Arbeitsfähigkeit </a:t>
            </a:r>
            <a:r>
              <a:rPr lang="de-DE" sz="1500" dirty="0"/>
              <a:t>sei. </a:t>
            </a: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de-DE" sz="1500" dirty="0"/>
              <a:t>Somit steht MS prototypisch für chronische Erkrankungen, die </a:t>
            </a:r>
            <a:r>
              <a:rPr lang="de-DE" sz="1500" b="1" dirty="0"/>
              <a:t>Arbeitsfähigkeit und Teilhabe am Arbeitsleben gefährdet</a:t>
            </a:r>
            <a:r>
              <a:rPr lang="de-DE" sz="1500" dirty="0"/>
              <a:t>.</a:t>
            </a:r>
          </a:p>
          <a:p>
            <a:pPr marL="365125" indent="-365125">
              <a:buFont typeface="Wingdings" panose="05000000000000000000" pitchFamily="2" charset="2"/>
              <a:buChar char="§"/>
            </a:pPr>
            <a:r>
              <a:rPr lang="de-DE" sz="1500" dirty="0"/>
              <a:t>Trotzdem fehlt eine Vernetzung der an der Versorgung beteiligten Akteure.</a:t>
            </a:r>
          </a:p>
          <a:p>
            <a:endParaRPr lang="de-DE" sz="1500" dirty="0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CADA4CA0-9A57-4FBE-A9E5-24DFC23C3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MSnetWork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A7CC8B5-E206-154A-BC9E-2E82660EA255}" type="slidenum">
              <a:rPr lang="de-DE" smtClean="0"/>
              <a:pPr>
                <a:spcAft>
                  <a:spcPts val="600"/>
                </a:spcAft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72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ußzeilenplatzhalt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MSnetWork</a:t>
            </a:r>
          </a:p>
        </p:txBody>
      </p:sp>
      <p:sp>
        <p:nvSpPr>
          <p:cNvPr id="47" name="Foliennummernplatzhalt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8B5-E206-154A-BC9E-2E82660EA255}" type="slidenum">
              <a:rPr lang="de-DE" smtClean="0"/>
              <a:t>4</a:t>
            </a:fld>
            <a:endParaRPr lang="de-DE"/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F7FA7000-B5B3-4FD7-B905-562F5180673A}"/>
              </a:ext>
            </a:extLst>
          </p:cNvPr>
          <p:cNvSpPr txBox="1">
            <a:spLocks/>
          </p:cNvSpPr>
          <p:nvPr/>
        </p:nvSpPr>
        <p:spPr>
          <a:xfrm>
            <a:off x="0" y="54765"/>
            <a:ext cx="5221769" cy="63266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dirty="0">
                <a:solidFill>
                  <a:schemeClr val="bg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Das Netzwerk</a:t>
            </a:r>
          </a:p>
        </p:txBody>
      </p: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7C75D0B7-095A-43ED-A902-C350BB23D59E}"/>
              </a:ext>
            </a:extLst>
          </p:cNvPr>
          <p:cNvGrpSpPr/>
          <p:nvPr/>
        </p:nvGrpSpPr>
        <p:grpSpPr>
          <a:xfrm>
            <a:off x="299796" y="0"/>
            <a:ext cx="11799661" cy="6060584"/>
            <a:chOff x="299796" y="5252"/>
            <a:chExt cx="11799661" cy="6060584"/>
          </a:xfrm>
        </p:grpSpPr>
        <p:grpSp>
          <p:nvGrpSpPr>
            <p:cNvPr id="129" name="Gruppieren 128">
              <a:extLst>
                <a:ext uri="{FF2B5EF4-FFF2-40B4-BE49-F238E27FC236}">
                  <a16:creationId xmlns:a16="http://schemas.microsoft.com/office/drawing/2014/main" id="{FBFFE866-5017-4096-98BE-146B385FB8B8}"/>
                </a:ext>
              </a:extLst>
            </p:cNvPr>
            <p:cNvGrpSpPr/>
            <p:nvPr/>
          </p:nvGrpSpPr>
          <p:grpSpPr>
            <a:xfrm>
              <a:off x="299796" y="5252"/>
              <a:ext cx="11799661" cy="6060584"/>
              <a:chOff x="299796" y="102528"/>
              <a:chExt cx="11799661" cy="6060584"/>
            </a:xfrm>
          </p:grpSpPr>
          <p:grpSp>
            <p:nvGrpSpPr>
              <p:cNvPr id="140" name="Gruppieren 139">
                <a:extLst>
                  <a:ext uri="{FF2B5EF4-FFF2-40B4-BE49-F238E27FC236}">
                    <a16:creationId xmlns:a16="http://schemas.microsoft.com/office/drawing/2014/main" id="{F9530AED-3FBC-40A1-BEA6-FBB22710E155}"/>
                  </a:ext>
                </a:extLst>
              </p:cNvPr>
              <p:cNvGrpSpPr/>
              <p:nvPr/>
            </p:nvGrpSpPr>
            <p:grpSpPr>
              <a:xfrm>
                <a:off x="299796" y="102528"/>
                <a:ext cx="11799661" cy="6060584"/>
                <a:chOff x="406640" y="225941"/>
                <a:chExt cx="11799661" cy="6060584"/>
              </a:xfrm>
            </p:grpSpPr>
            <p:pic>
              <p:nvPicPr>
                <p:cNvPr id="144" name="Grafik 143">
                  <a:extLst>
                    <a:ext uri="{FF2B5EF4-FFF2-40B4-BE49-F238E27FC236}">
                      <a16:creationId xmlns:a16="http://schemas.microsoft.com/office/drawing/2014/main" id="{2997DE11-0AB8-4CCC-B512-2434A12C02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44461" y="225941"/>
                  <a:ext cx="752704" cy="752704"/>
                </a:xfrm>
                <a:prstGeom prst="rect">
                  <a:avLst/>
                </a:prstGeom>
              </p:spPr>
            </p:pic>
            <p:sp>
              <p:nvSpPr>
                <p:cNvPr id="145" name="Ellipse 144">
                  <a:extLst>
                    <a:ext uri="{FF2B5EF4-FFF2-40B4-BE49-F238E27FC236}">
                      <a16:creationId xmlns:a16="http://schemas.microsoft.com/office/drawing/2014/main" id="{848DFD72-9711-4224-BDA1-6DCF28B55EE9}"/>
                    </a:ext>
                  </a:extLst>
                </p:cNvPr>
                <p:cNvSpPr/>
                <p:nvPr/>
              </p:nvSpPr>
              <p:spPr>
                <a:xfrm>
                  <a:off x="406640" y="602293"/>
                  <a:ext cx="11350431" cy="5684232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400" dirty="0"/>
                </a:p>
              </p:txBody>
            </p:sp>
            <p:sp>
              <p:nvSpPr>
                <p:cNvPr id="146" name="Rechteck 145">
                  <a:extLst>
                    <a:ext uri="{FF2B5EF4-FFF2-40B4-BE49-F238E27FC236}">
                      <a16:creationId xmlns:a16="http://schemas.microsoft.com/office/drawing/2014/main" id="{A9613E89-7360-4BCC-8C23-BB0AE41D5BAE}"/>
                    </a:ext>
                  </a:extLst>
                </p:cNvPr>
                <p:cNvSpPr/>
                <p:nvPr/>
              </p:nvSpPr>
              <p:spPr>
                <a:xfrm>
                  <a:off x="4138527" y="1886096"/>
                  <a:ext cx="4606322" cy="419466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de-DE" b="1" dirty="0"/>
                    <a:t>Neurologische Praxis</a:t>
                  </a:r>
                </a:p>
                <a:p>
                  <a:pPr algn="ctr"/>
                  <a:endParaRPr lang="de-DE" dirty="0"/>
                </a:p>
              </p:txBody>
            </p:sp>
            <p:sp>
              <p:nvSpPr>
                <p:cNvPr id="147" name="Textfeld 146">
                  <a:extLst>
                    <a:ext uri="{FF2B5EF4-FFF2-40B4-BE49-F238E27FC236}">
                      <a16:creationId xmlns:a16="http://schemas.microsoft.com/office/drawing/2014/main" id="{8C0D510C-A78A-4B90-B8D0-886D0D65C444}"/>
                    </a:ext>
                  </a:extLst>
                </p:cNvPr>
                <p:cNvSpPr txBox="1"/>
                <p:nvPr/>
              </p:nvSpPr>
              <p:spPr>
                <a:xfrm>
                  <a:off x="4216361" y="2982264"/>
                  <a:ext cx="1879639" cy="303704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</p:spPr>
              <p:txBody>
                <a:bodyPr wrap="square" rtlCol="0">
                  <a:noAutofit/>
                </a:bodyPr>
                <a:lstStyle/>
                <a:p>
                  <a:pPr algn="ctr">
                    <a:defRPr/>
                  </a:pPr>
                  <a:endParaRPr lang="de-DE" sz="1400" spc="-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Medium" panose="020B0602020204020303" pitchFamily="34" charset="-79"/>
                    <a:ea typeface="+mj-ea"/>
                    <a:cs typeface="Futura Medium" panose="020B0602020204020303" pitchFamily="34" charset="-79"/>
                  </a:endParaRPr>
                </a:p>
              </p:txBody>
            </p:sp>
            <p:sp>
              <p:nvSpPr>
                <p:cNvPr id="148" name="Diagonaler Streifen 147">
                  <a:extLst>
                    <a:ext uri="{FF2B5EF4-FFF2-40B4-BE49-F238E27FC236}">
                      <a16:creationId xmlns:a16="http://schemas.microsoft.com/office/drawing/2014/main" id="{E7666BFE-ACAC-437D-A944-F969DB253780}"/>
                    </a:ext>
                  </a:extLst>
                </p:cNvPr>
                <p:cNvSpPr/>
                <p:nvPr/>
              </p:nvSpPr>
              <p:spPr>
                <a:xfrm rot="2966525">
                  <a:off x="3051541" y="4219425"/>
                  <a:ext cx="205408" cy="236656"/>
                </a:xfrm>
                <a:prstGeom prst="diagStripe">
                  <a:avLst>
                    <a:gd name="adj" fmla="val 60021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Diagonaler Streifen 148">
                  <a:extLst>
                    <a:ext uri="{FF2B5EF4-FFF2-40B4-BE49-F238E27FC236}">
                      <a16:creationId xmlns:a16="http://schemas.microsoft.com/office/drawing/2014/main" id="{7AEFCB9D-D153-4BBD-8DF8-C37A1736A454}"/>
                    </a:ext>
                  </a:extLst>
                </p:cNvPr>
                <p:cNvSpPr/>
                <p:nvPr/>
              </p:nvSpPr>
              <p:spPr>
                <a:xfrm rot="2966525">
                  <a:off x="3066687" y="4216066"/>
                  <a:ext cx="205408" cy="236656"/>
                </a:xfrm>
                <a:prstGeom prst="diagStripe">
                  <a:avLst>
                    <a:gd name="adj" fmla="val 60021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50" name="Grafik 149">
                  <a:extLst>
                    <a:ext uri="{FF2B5EF4-FFF2-40B4-BE49-F238E27FC236}">
                      <a16:creationId xmlns:a16="http://schemas.microsoft.com/office/drawing/2014/main" id="{99C217DD-8EDE-41B7-8E8D-591BC2E1CB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19178" y="978645"/>
                  <a:ext cx="755664" cy="755664"/>
                </a:xfrm>
                <a:prstGeom prst="rect">
                  <a:avLst/>
                </a:prstGeom>
              </p:spPr>
            </p:pic>
            <p:sp>
              <p:nvSpPr>
                <p:cNvPr id="151" name="Textfeld 150">
                  <a:extLst>
                    <a:ext uri="{FF2B5EF4-FFF2-40B4-BE49-F238E27FC236}">
                      <a16:creationId xmlns:a16="http://schemas.microsoft.com/office/drawing/2014/main" id="{6CC0055D-236F-449A-8083-83B683A139AC}"/>
                    </a:ext>
                  </a:extLst>
                </p:cNvPr>
                <p:cNvSpPr txBox="1"/>
                <p:nvPr/>
              </p:nvSpPr>
              <p:spPr>
                <a:xfrm>
                  <a:off x="8908949" y="1982607"/>
                  <a:ext cx="3297352" cy="1246495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28575">
                  <a:solidFill>
                    <a:srgbClr val="FFC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600"/>
                    </a:spcAft>
                    <a:defRPr/>
                  </a:pPr>
                  <a:r>
                    <a:rPr lang="de-DE" sz="1400" b="1" spc="-5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utura Medium" panose="020B0602020204020303" pitchFamily="34" charset="-79"/>
                      <a:ea typeface="+mj-ea"/>
                      <a:cs typeface="Futura Medium" panose="020B0602020204020303" pitchFamily="34" charset="-79"/>
                    </a:rPr>
                    <a:t>Unterstützung der neurol. Praxen zu Reha-Leistungen </a:t>
                  </a:r>
                </a:p>
                <a:p>
                  <a:pPr algn="ctr">
                    <a:spcAft>
                      <a:spcPts val="600"/>
                    </a:spcAft>
                    <a:defRPr/>
                  </a:pPr>
                  <a:r>
                    <a:rPr lang="de-DE" sz="1400" b="1" spc="-5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utura Medium" panose="020B0602020204020303" pitchFamily="34" charset="-79"/>
                      <a:ea typeface="+mj-ea"/>
                      <a:cs typeface="Futura Medium" panose="020B0602020204020303" pitchFamily="34" charset="-79"/>
                    </a:rPr>
                    <a:t>Informationsbereitstellung zum Reha-Leistungsportfolio inkl. zur Leistungsgewährung</a:t>
                  </a:r>
                </a:p>
              </p:txBody>
            </p:sp>
            <p:sp>
              <p:nvSpPr>
                <p:cNvPr id="152" name="Textfeld 151">
                  <a:extLst>
                    <a:ext uri="{FF2B5EF4-FFF2-40B4-BE49-F238E27FC236}">
                      <a16:creationId xmlns:a16="http://schemas.microsoft.com/office/drawing/2014/main" id="{5D058CDB-AA90-43F6-95FB-9D65BD3E3759}"/>
                    </a:ext>
                  </a:extLst>
                </p:cNvPr>
                <p:cNvSpPr txBox="1"/>
                <p:nvPr/>
              </p:nvSpPr>
              <p:spPr>
                <a:xfrm>
                  <a:off x="6134823" y="2982264"/>
                  <a:ext cx="2516943" cy="3037039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</p:spPr>
              <p:txBody>
                <a:bodyPr wrap="square" rtlCol="0">
                  <a:noAutofit/>
                </a:bodyPr>
                <a:lstStyle/>
                <a:p>
                  <a:pPr lvl="0" algn="ctr">
                    <a:spcAft>
                      <a:spcPts val="600"/>
                    </a:spcAft>
                    <a:defRPr/>
                  </a:pPr>
                  <a:endParaRPr lang="de-DE" sz="1400" b="1" u="sng" spc="-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Medium" panose="020B0602020204020303" pitchFamily="34" charset="-79"/>
                    <a:ea typeface="+mj-ea"/>
                    <a:cs typeface="Futura Medium" panose="020B0602020204020303" pitchFamily="34" charset="-79"/>
                  </a:endParaRPr>
                </a:p>
                <a:p>
                  <a:pPr lvl="0" algn="ctr">
                    <a:spcAft>
                      <a:spcPts val="600"/>
                    </a:spcAft>
                    <a:defRPr/>
                  </a:pPr>
                  <a:endParaRPr lang="de-DE" sz="1400" b="1" u="sng" spc="-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Medium" panose="020B0602020204020303" pitchFamily="34" charset="-79"/>
                    <a:ea typeface="+mj-ea"/>
                    <a:cs typeface="Futura Medium" panose="020B0602020204020303" pitchFamily="34" charset="-79"/>
                  </a:endParaRPr>
                </a:p>
              </p:txBody>
            </p:sp>
            <p:pic>
              <p:nvPicPr>
                <p:cNvPr id="153" name="Grafik 152">
                  <a:extLst>
                    <a:ext uri="{FF2B5EF4-FFF2-40B4-BE49-F238E27FC236}">
                      <a16:creationId xmlns:a16="http://schemas.microsoft.com/office/drawing/2014/main" id="{F02FB48C-8DCA-4CF0-8D7D-3BC20F0467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26305" y="990402"/>
                  <a:ext cx="2044827" cy="1098872"/>
                </a:xfrm>
                <a:prstGeom prst="rect">
                  <a:avLst/>
                </a:prstGeom>
              </p:spPr>
            </p:pic>
            <p:sp>
              <p:nvSpPr>
                <p:cNvPr id="154" name="Textfeld 153">
                  <a:extLst>
                    <a:ext uri="{FF2B5EF4-FFF2-40B4-BE49-F238E27FC236}">
                      <a16:creationId xmlns:a16="http://schemas.microsoft.com/office/drawing/2014/main" id="{A720ED40-D6AE-4D51-8AF2-6AB301D69B18}"/>
                    </a:ext>
                  </a:extLst>
                </p:cNvPr>
                <p:cNvSpPr txBox="1"/>
                <p:nvPr/>
              </p:nvSpPr>
              <p:spPr>
                <a:xfrm>
                  <a:off x="4406703" y="2332520"/>
                  <a:ext cx="1397524" cy="52322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lvl="0" algn="ctr" defTabSz="457200">
                    <a:defRPr/>
                  </a:pPr>
                  <a:r>
                    <a:rPr lang="de-DE" sz="1400" b="1" dirty="0">
                      <a:solidFill>
                        <a:srgbClr val="666666"/>
                      </a:solidFill>
                    </a:rPr>
                    <a:t>Medizinische Fachangestellte</a:t>
                  </a:r>
                </a:p>
              </p:txBody>
            </p:sp>
            <p:sp>
              <p:nvSpPr>
                <p:cNvPr id="155" name="Textfeld 154">
                  <a:extLst>
                    <a:ext uri="{FF2B5EF4-FFF2-40B4-BE49-F238E27FC236}">
                      <a16:creationId xmlns:a16="http://schemas.microsoft.com/office/drawing/2014/main" id="{BC3EECDD-BC91-48E9-A948-8FFC55D30BA9}"/>
                    </a:ext>
                  </a:extLst>
                </p:cNvPr>
                <p:cNvSpPr txBox="1"/>
                <p:nvPr/>
              </p:nvSpPr>
              <p:spPr>
                <a:xfrm>
                  <a:off x="6681885" y="2430608"/>
                  <a:ext cx="1191923" cy="307777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lvl="0" algn="ctr" defTabSz="457200">
                    <a:defRPr/>
                  </a:pPr>
                  <a:r>
                    <a:rPr lang="de-DE" sz="1400" b="1" dirty="0" err="1">
                      <a:solidFill>
                        <a:srgbClr val="666666"/>
                      </a:solidFill>
                    </a:rPr>
                    <a:t>Ärzt:innen</a:t>
                  </a:r>
                  <a:endParaRPr lang="de-DE" sz="1400" b="1" dirty="0">
                    <a:solidFill>
                      <a:srgbClr val="666666"/>
                    </a:solidFill>
                  </a:endParaRPr>
                </a:p>
              </p:txBody>
            </p:sp>
            <p:cxnSp>
              <p:nvCxnSpPr>
                <p:cNvPr id="156" name="Gerade Verbindung mit Pfeil 155">
                  <a:extLst>
                    <a:ext uri="{FF2B5EF4-FFF2-40B4-BE49-F238E27FC236}">
                      <a16:creationId xmlns:a16="http://schemas.microsoft.com/office/drawing/2014/main" id="{B46B8460-B3ED-44BB-877B-961B5144C6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989593" y="1417265"/>
                  <a:ext cx="972745" cy="672009"/>
                </a:xfrm>
                <a:prstGeom prst="straightConnector1">
                  <a:avLst/>
                </a:prstGeom>
                <a:ln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Gerade Verbindung mit Pfeil 156">
                  <a:extLst>
                    <a:ext uri="{FF2B5EF4-FFF2-40B4-BE49-F238E27FC236}">
                      <a16:creationId xmlns:a16="http://schemas.microsoft.com/office/drawing/2014/main" id="{AA2651D4-FF43-4DA4-879B-6888AD7BF3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813066" y="3372726"/>
                  <a:ext cx="668778" cy="232728"/>
                </a:xfrm>
                <a:prstGeom prst="straightConnector1">
                  <a:avLst/>
                </a:prstGeom>
                <a:ln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8" name="Textfeld 157">
                  <a:extLst>
                    <a:ext uri="{FF2B5EF4-FFF2-40B4-BE49-F238E27FC236}">
                      <a16:creationId xmlns:a16="http://schemas.microsoft.com/office/drawing/2014/main" id="{2B6B651E-6A05-4D01-8E4C-1C97538CDC2F}"/>
                    </a:ext>
                  </a:extLst>
                </p:cNvPr>
                <p:cNvSpPr txBox="1"/>
                <p:nvPr/>
              </p:nvSpPr>
              <p:spPr>
                <a:xfrm>
                  <a:off x="4389777" y="819918"/>
                  <a:ext cx="3699643" cy="523220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defRPr/>
                  </a:pPr>
                  <a:r>
                    <a:rPr lang="de-DE" sz="1400" b="1" spc="-5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utura Medium" panose="020B0602020204020303" pitchFamily="34" charset="-79"/>
                      <a:ea typeface="+mj-ea"/>
                      <a:cs typeface="Futura Medium" panose="020B0602020204020303" pitchFamily="34" charset="-79"/>
                    </a:rPr>
                    <a:t>IT Plattform zum Austausch von Daten zwischen den Netzwerkpartnern</a:t>
                  </a:r>
                </a:p>
              </p:txBody>
            </p:sp>
            <p:sp>
              <p:nvSpPr>
                <p:cNvPr id="159" name="Textfeld 158">
                  <a:extLst>
                    <a:ext uri="{FF2B5EF4-FFF2-40B4-BE49-F238E27FC236}">
                      <a16:creationId xmlns:a16="http://schemas.microsoft.com/office/drawing/2014/main" id="{54E373B5-502C-4123-B413-51B1E0AD0E84}"/>
                    </a:ext>
                  </a:extLst>
                </p:cNvPr>
                <p:cNvSpPr txBox="1"/>
                <p:nvPr/>
              </p:nvSpPr>
              <p:spPr>
                <a:xfrm>
                  <a:off x="630267" y="2223356"/>
                  <a:ext cx="3248321" cy="1400383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28575">
                  <a:solidFill>
                    <a:srgbClr val="FFC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lvl="0" algn="ctr" defTabSz="457200">
                    <a:spcAft>
                      <a:spcPts val="600"/>
                    </a:spcAft>
                    <a:defRPr/>
                  </a:pPr>
                  <a:r>
                    <a:rPr lang="de-DE" sz="1400" b="1" u="sng" spc="-5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utura Medium" panose="020B0602020204020303" pitchFamily="34" charset="-79"/>
                      <a:ea typeface="+mj-ea"/>
                      <a:cs typeface="Futura Medium" panose="020B0602020204020303" pitchFamily="34" charset="-79"/>
                    </a:rPr>
                    <a:t>Arbeitsmediziner:innen</a:t>
                  </a:r>
                  <a:endParaRPr lang="de-DE" sz="1400" b="1" u="sng" spc="-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Medium" panose="020B0602020204020303" pitchFamily="34" charset="-79"/>
                    <a:ea typeface="+mj-ea"/>
                    <a:cs typeface="Futura Medium" panose="020B0602020204020303" pitchFamily="34" charset="-79"/>
                  </a:endParaRPr>
                </a:p>
                <a:p>
                  <a:pPr lvl="0" algn="ctr" defTabSz="457200">
                    <a:spcAft>
                      <a:spcPts val="600"/>
                    </a:spcAft>
                    <a:defRPr/>
                  </a:pPr>
                  <a:endParaRPr lang="de-DE" sz="1400" b="1" u="sng" spc="-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Medium" panose="020B0602020204020303" pitchFamily="34" charset="-79"/>
                    <a:ea typeface="+mj-ea"/>
                    <a:cs typeface="Futura Medium" panose="020B0602020204020303" pitchFamily="34" charset="-79"/>
                  </a:endParaRPr>
                </a:p>
                <a:p>
                  <a:pPr lvl="0" algn="ctr" defTabSz="457200">
                    <a:spcAft>
                      <a:spcPts val="600"/>
                    </a:spcAft>
                    <a:defRPr/>
                  </a:pPr>
                  <a:r>
                    <a:rPr lang="de-DE" sz="1400" b="1" spc="-5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utura Medium" panose="020B0602020204020303" pitchFamily="34" charset="-79"/>
                      <a:ea typeface="+mj-ea"/>
                      <a:cs typeface="Futura Medium" panose="020B0602020204020303" pitchFamily="34" charset="-79"/>
                    </a:rPr>
                    <a:t>Arbeitsmedizinische Untersuchung</a:t>
                  </a:r>
                </a:p>
                <a:p>
                  <a:pPr lvl="0" algn="ctr" defTabSz="457200">
                    <a:spcAft>
                      <a:spcPts val="600"/>
                    </a:spcAft>
                    <a:defRPr/>
                  </a:pPr>
                  <a:r>
                    <a:rPr lang="de-DE" sz="1400" b="1" spc="-5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utura Medium" panose="020B0602020204020303" pitchFamily="34" charset="-79"/>
                      <a:ea typeface="+mj-ea"/>
                      <a:cs typeface="Futura Medium" panose="020B0602020204020303" pitchFamily="34" charset="-79"/>
                    </a:rPr>
                    <a:t>Koordination mit den behandelnden neurologischen Praxen</a:t>
                  </a:r>
                </a:p>
              </p:txBody>
            </p:sp>
            <p:sp>
              <p:nvSpPr>
                <p:cNvPr id="160" name="Textfeld 159">
                  <a:extLst>
                    <a:ext uri="{FF2B5EF4-FFF2-40B4-BE49-F238E27FC236}">
                      <a16:creationId xmlns:a16="http://schemas.microsoft.com/office/drawing/2014/main" id="{209CA37B-E101-4706-B170-DBE2ABE989B9}"/>
                    </a:ext>
                  </a:extLst>
                </p:cNvPr>
                <p:cNvSpPr txBox="1"/>
                <p:nvPr/>
              </p:nvSpPr>
              <p:spPr>
                <a:xfrm>
                  <a:off x="995844" y="4619117"/>
                  <a:ext cx="2658985" cy="1169551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28575">
                  <a:solidFill>
                    <a:srgbClr val="FFC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de-DE" sz="1400" b="1" u="sng" spc="-5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utura Medium" panose="020B0602020204020303" pitchFamily="34" charset="-79"/>
                      <a:ea typeface="+mj-ea"/>
                      <a:cs typeface="Futura Medium" panose="020B0602020204020303" pitchFamily="34" charset="-79"/>
                    </a:rPr>
                    <a:t>Neurologen:innen</a:t>
                  </a:r>
                  <a:endParaRPr lang="de-DE" sz="1400" b="1" u="sng" spc="-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Medium" panose="020B0602020204020303" pitchFamily="34" charset="-79"/>
                    <a:ea typeface="+mj-ea"/>
                    <a:cs typeface="Futura Medium" panose="020B0602020204020303" pitchFamily="34" charset="-79"/>
                  </a:endParaRPr>
                </a:p>
                <a:p>
                  <a:pPr algn="ctr">
                    <a:defRPr/>
                  </a:pPr>
                  <a:r>
                    <a:rPr lang="de-DE" sz="1400" b="1" u="sng" spc="-5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utura Medium" panose="020B0602020204020303" pitchFamily="34" charset="-79"/>
                      <a:ea typeface="+mj-ea"/>
                      <a:cs typeface="Futura Medium" panose="020B0602020204020303" pitchFamily="34" charset="-79"/>
                    </a:rPr>
                    <a:t> (Neuro-)</a:t>
                  </a:r>
                  <a:r>
                    <a:rPr lang="de-DE" sz="1400" b="1" u="sng" spc="-5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utura Medium" panose="020B0602020204020303" pitchFamily="34" charset="-79"/>
                      <a:ea typeface="+mj-ea"/>
                      <a:cs typeface="Futura Medium" panose="020B0602020204020303" pitchFamily="34" charset="-79"/>
                    </a:rPr>
                    <a:t>Psycholog:innen</a:t>
                  </a:r>
                  <a:endParaRPr lang="de-DE" sz="1400" b="1" u="sng" spc="-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Medium" panose="020B0602020204020303" pitchFamily="34" charset="-79"/>
                    <a:ea typeface="+mj-ea"/>
                    <a:cs typeface="Futura Medium" panose="020B0602020204020303" pitchFamily="34" charset="-79"/>
                  </a:endParaRPr>
                </a:p>
                <a:p>
                  <a:pPr algn="ctr">
                    <a:defRPr/>
                  </a:pPr>
                  <a:endParaRPr lang="de-DE" sz="1400" b="1" spc="-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Medium" panose="020B0602020204020303" pitchFamily="34" charset="-79"/>
                    <a:ea typeface="+mj-ea"/>
                    <a:cs typeface="Futura Medium" panose="020B0602020204020303" pitchFamily="34" charset="-79"/>
                  </a:endParaRPr>
                </a:p>
                <a:p>
                  <a:pPr algn="ctr">
                    <a:defRPr/>
                  </a:pPr>
                  <a:r>
                    <a:rPr lang="de-DE" sz="1400" b="1" spc="-5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utura Medium" panose="020B0602020204020303" pitchFamily="34" charset="-79"/>
                      <a:ea typeface="+mj-ea"/>
                      <a:cs typeface="Futura Medium" panose="020B0602020204020303" pitchFamily="34" charset="-79"/>
                    </a:rPr>
                    <a:t>Neuroedukation</a:t>
                  </a:r>
                </a:p>
                <a:p>
                  <a:pPr algn="ctr">
                    <a:defRPr/>
                  </a:pPr>
                  <a:endParaRPr lang="de-DE" sz="1400" b="1" spc="-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Medium" panose="020B0602020204020303" pitchFamily="34" charset="-79"/>
                    <a:ea typeface="+mj-ea"/>
                    <a:cs typeface="Futura Medium" panose="020B0602020204020303" pitchFamily="34" charset="-79"/>
                  </a:endParaRPr>
                </a:p>
              </p:txBody>
            </p:sp>
            <p:sp>
              <p:nvSpPr>
                <p:cNvPr id="161" name="Textfeld 160">
                  <a:extLst>
                    <a:ext uri="{FF2B5EF4-FFF2-40B4-BE49-F238E27FC236}">
                      <a16:creationId xmlns:a16="http://schemas.microsoft.com/office/drawing/2014/main" id="{78046F3D-D7F2-417B-AC18-60E47651C14B}"/>
                    </a:ext>
                  </a:extLst>
                </p:cNvPr>
                <p:cNvSpPr txBox="1"/>
                <p:nvPr/>
              </p:nvSpPr>
              <p:spPr>
                <a:xfrm>
                  <a:off x="899822" y="4305272"/>
                  <a:ext cx="324832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1400" spc="-50">
                      <a:latin typeface="Futura Medium" panose="020B0602020204020303" pitchFamily="34" charset="-79"/>
                      <a:ea typeface="+mj-ea"/>
                      <a:cs typeface="Futura Medium" panose="020B0602020204020303" pitchFamily="34" charset="-79"/>
                    </a:defRPr>
                  </a:lvl1pPr>
                </a:lstStyle>
                <a:p>
                  <a:endParaRPr lang="de-DE" b="1" dirty="0"/>
                </a:p>
              </p:txBody>
            </p:sp>
            <p:cxnSp>
              <p:nvCxnSpPr>
                <p:cNvPr id="162" name="Gerade Verbindung mit Pfeil 161">
                  <a:extLst>
                    <a:ext uri="{FF2B5EF4-FFF2-40B4-BE49-F238E27FC236}">
                      <a16:creationId xmlns:a16="http://schemas.microsoft.com/office/drawing/2014/main" id="{D0F24792-A06E-479B-ADD5-7952E67FEE35}"/>
                    </a:ext>
                  </a:extLst>
                </p:cNvPr>
                <p:cNvCxnSpPr/>
                <p:nvPr/>
              </p:nvCxnSpPr>
              <p:spPr>
                <a:xfrm flipH="1">
                  <a:off x="3306969" y="4271357"/>
                  <a:ext cx="701042" cy="255828"/>
                </a:xfrm>
                <a:prstGeom prst="straightConnector1">
                  <a:avLst/>
                </a:prstGeom>
                <a:ln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1" name="Gerade Verbindung mit Pfeil 140">
                <a:extLst>
                  <a:ext uri="{FF2B5EF4-FFF2-40B4-BE49-F238E27FC236}">
                    <a16:creationId xmlns:a16="http://schemas.microsoft.com/office/drawing/2014/main" id="{84553E8B-9230-4B83-B2A7-BCA9B594E5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2381" y="4915265"/>
                <a:ext cx="622619" cy="324541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feld 141">
                <a:extLst>
                  <a:ext uri="{FF2B5EF4-FFF2-40B4-BE49-F238E27FC236}">
                    <a16:creationId xmlns:a16="http://schemas.microsoft.com/office/drawing/2014/main" id="{6D5BCBBE-70BF-4FE5-901B-5A385D4E031E}"/>
                  </a:ext>
                </a:extLst>
              </p:cNvPr>
              <p:cNvSpPr txBox="1"/>
              <p:nvPr/>
            </p:nvSpPr>
            <p:spPr>
              <a:xfrm>
                <a:off x="9381642" y="4519115"/>
                <a:ext cx="2528524" cy="1323439"/>
              </a:xfrm>
              <a:prstGeom prst="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  <a:defRPr/>
                </a:pPr>
                <a:r>
                  <a:rPr lang="de-DE" sz="1400" b="1" u="sng" spc="-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Medium" panose="020B0602020204020303" pitchFamily="34" charset="-79"/>
                    <a:ea typeface="+mj-ea"/>
                    <a:cs typeface="Futura Medium" panose="020B0602020204020303" pitchFamily="34" charset="-79"/>
                  </a:rPr>
                  <a:t>Einbezug weiterer </a:t>
                </a:r>
                <a:r>
                  <a:rPr lang="de-DE" sz="1400" b="1" u="sng" spc="-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Medium" panose="020B0602020204020303" pitchFamily="34" charset="-79"/>
                    <a:ea typeface="+mj-ea"/>
                    <a:cs typeface="Futura Medium" panose="020B0602020204020303" pitchFamily="34" charset="-79"/>
                  </a:rPr>
                  <a:t>Leistungserbriner:innen</a:t>
                </a:r>
                <a:endParaRPr lang="de-DE" sz="1400" b="1" u="sng" spc="-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utura Medium" panose="020B0602020204020303" pitchFamily="34" charset="-79"/>
                  <a:ea typeface="+mj-ea"/>
                  <a:cs typeface="Futura Medium" panose="020B0602020204020303" pitchFamily="34" charset="-79"/>
                </a:endParaRPr>
              </a:p>
              <a:p>
                <a:pPr algn="ctr">
                  <a:spcAft>
                    <a:spcPts val="600"/>
                  </a:spcAft>
                  <a:defRPr/>
                </a:pPr>
                <a:endParaRPr lang="de-DE" sz="1400" b="1" spc="-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utura Medium" panose="020B0602020204020303" pitchFamily="34" charset="-79"/>
                  <a:ea typeface="+mj-ea"/>
                  <a:cs typeface="Futura Medium" panose="020B0602020204020303" pitchFamily="34" charset="-79"/>
                </a:endParaRPr>
              </a:p>
              <a:p>
                <a:pPr algn="ctr">
                  <a:spcAft>
                    <a:spcPts val="600"/>
                  </a:spcAft>
                  <a:defRPr/>
                </a:pPr>
                <a:r>
                  <a:rPr lang="de-DE" sz="1400" b="1" spc="-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Medium" panose="020B0602020204020303" pitchFamily="34" charset="-79"/>
                    <a:ea typeface="+mj-ea"/>
                    <a:cs typeface="Futura Medium" panose="020B0602020204020303" pitchFamily="34" charset="-79"/>
                  </a:rPr>
                  <a:t>Austausch über </a:t>
                </a:r>
                <a:r>
                  <a:rPr lang="de-DE" sz="1400" b="1" spc="-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Medium" panose="020B0602020204020303" pitchFamily="34" charset="-79"/>
                    <a:ea typeface="+mj-ea"/>
                    <a:cs typeface="Futura Medium" panose="020B0602020204020303" pitchFamily="34" charset="-79"/>
                  </a:rPr>
                  <a:t>Telekonsile</a:t>
                </a:r>
                <a:r>
                  <a:rPr lang="de-DE" sz="1400" b="1" spc="-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utura Medium" panose="020B0602020204020303" pitchFamily="34" charset="-79"/>
                    <a:ea typeface="+mj-ea"/>
                    <a:cs typeface="Futura Medium" panose="020B0602020204020303" pitchFamily="34" charset="-79"/>
                  </a:rPr>
                  <a:t> oder Fallkonferenzen</a:t>
                </a:r>
              </a:p>
            </p:txBody>
          </p:sp>
          <p:sp>
            <p:nvSpPr>
              <p:cNvPr id="143" name="Textfeld 142">
                <a:extLst>
                  <a:ext uri="{FF2B5EF4-FFF2-40B4-BE49-F238E27FC236}">
                    <a16:creationId xmlns:a16="http://schemas.microsoft.com/office/drawing/2014/main" id="{ED12C159-9CB9-4B3E-9732-4EC43DC80088}"/>
                  </a:ext>
                </a:extLst>
              </p:cNvPr>
              <p:cNvSpPr txBox="1"/>
              <p:nvPr/>
            </p:nvSpPr>
            <p:spPr>
              <a:xfrm>
                <a:off x="9375000" y="4463864"/>
                <a:ext cx="26019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de-DE" sz="1400" b="1" spc="-50" dirty="0">
                  <a:ea typeface="+mj-ea"/>
                  <a:cs typeface="Futura Medium" panose="020B0602020204020303"/>
                </a:endParaRPr>
              </a:p>
            </p:txBody>
          </p:sp>
        </p:grpSp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14BC5C5F-C4AD-4B51-A278-E19D6D1B87CB}"/>
                </a:ext>
              </a:extLst>
            </p:cNvPr>
            <p:cNvGrpSpPr/>
            <p:nvPr/>
          </p:nvGrpSpPr>
          <p:grpSpPr>
            <a:xfrm>
              <a:off x="5897019" y="2070318"/>
              <a:ext cx="529161" cy="669841"/>
              <a:chOff x="7650794" y="2160902"/>
              <a:chExt cx="683491" cy="885075"/>
            </a:xfrm>
          </p:grpSpPr>
          <p:sp>
            <p:nvSpPr>
              <p:cNvPr id="131" name="Flussdiagramm: Verzögerung 130">
                <a:extLst>
                  <a:ext uri="{FF2B5EF4-FFF2-40B4-BE49-F238E27FC236}">
                    <a16:creationId xmlns:a16="http://schemas.microsoft.com/office/drawing/2014/main" id="{20AFE91E-C4A1-402D-852C-0C6DAFE2DA09}"/>
                  </a:ext>
                </a:extLst>
              </p:cNvPr>
              <p:cNvSpPr/>
              <p:nvPr/>
            </p:nvSpPr>
            <p:spPr>
              <a:xfrm rot="5400000">
                <a:off x="7709788" y="2291804"/>
                <a:ext cx="565504" cy="321504"/>
              </a:xfrm>
              <a:prstGeom prst="flowChartDelay">
                <a:avLst/>
              </a:prstGeom>
              <a:noFill/>
              <a:ln w="158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2" name="Gruppieren 131">
                <a:extLst>
                  <a:ext uri="{FF2B5EF4-FFF2-40B4-BE49-F238E27FC236}">
                    <a16:creationId xmlns:a16="http://schemas.microsoft.com/office/drawing/2014/main" id="{CDCA6097-3C92-4D0F-88C4-49CD0D4E8985}"/>
                  </a:ext>
                </a:extLst>
              </p:cNvPr>
              <p:cNvGrpSpPr/>
              <p:nvPr/>
            </p:nvGrpSpPr>
            <p:grpSpPr>
              <a:xfrm>
                <a:off x="7650794" y="2160902"/>
                <a:ext cx="683491" cy="885075"/>
                <a:chOff x="7650794" y="2160902"/>
                <a:chExt cx="683491" cy="885075"/>
              </a:xfrm>
            </p:grpSpPr>
            <p:sp>
              <p:nvSpPr>
                <p:cNvPr id="135" name="Gleichschenkliges Dreieck 134">
                  <a:extLst>
                    <a:ext uri="{FF2B5EF4-FFF2-40B4-BE49-F238E27FC236}">
                      <a16:creationId xmlns:a16="http://schemas.microsoft.com/office/drawing/2014/main" id="{0EDBA495-A11A-49D0-9921-E77FE696D602}"/>
                    </a:ext>
                  </a:extLst>
                </p:cNvPr>
                <p:cNvSpPr/>
                <p:nvPr/>
              </p:nvSpPr>
              <p:spPr>
                <a:xfrm>
                  <a:off x="7650794" y="2376136"/>
                  <a:ext cx="683491" cy="669841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Ellipse 135">
                  <a:extLst>
                    <a:ext uri="{FF2B5EF4-FFF2-40B4-BE49-F238E27FC236}">
                      <a16:creationId xmlns:a16="http://schemas.microsoft.com/office/drawing/2014/main" id="{34D3FDCB-8FB3-4583-A3F2-3753DE717106}"/>
                    </a:ext>
                  </a:extLst>
                </p:cNvPr>
                <p:cNvSpPr/>
                <p:nvPr/>
              </p:nvSpPr>
              <p:spPr>
                <a:xfrm>
                  <a:off x="7752275" y="2174944"/>
                  <a:ext cx="481059" cy="38154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37" name="Gekrümmter Verbinder 15">
                  <a:extLst>
                    <a:ext uri="{FF2B5EF4-FFF2-40B4-BE49-F238E27FC236}">
                      <a16:creationId xmlns:a16="http://schemas.microsoft.com/office/drawing/2014/main" id="{48893E39-B86E-4972-A18A-ED157E832138}"/>
                    </a:ext>
                  </a:extLst>
                </p:cNvPr>
                <p:cNvCxnSpPr>
                  <a:stCxn id="131" idx="3"/>
                </p:cNvCxnSpPr>
                <p:nvPr/>
              </p:nvCxnSpPr>
              <p:spPr>
                <a:xfrm rot="16200000" flipH="1">
                  <a:off x="7992474" y="2735371"/>
                  <a:ext cx="160881" cy="160753"/>
                </a:xfrm>
                <a:prstGeom prst="curvedConnector3">
                  <a:avLst/>
                </a:prstGeom>
                <a:ln w="1905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8" name="Ellipse 137">
                  <a:extLst>
                    <a:ext uri="{FF2B5EF4-FFF2-40B4-BE49-F238E27FC236}">
                      <a16:creationId xmlns:a16="http://schemas.microsoft.com/office/drawing/2014/main" id="{8185BE08-9E3A-46DA-B519-B69092BFF585}"/>
                    </a:ext>
                  </a:extLst>
                </p:cNvPr>
                <p:cNvSpPr/>
                <p:nvPr/>
              </p:nvSpPr>
              <p:spPr>
                <a:xfrm>
                  <a:off x="8105585" y="2888294"/>
                  <a:ext cx="99125" cy="5491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Diagonaler Streifen 138">
                  <a:extLst>
                    <a:ext uri="{FF2B5EF4-FFF2-40B4-BE49-F238E27FC236}">
                      <a16:creationId xmlns:a16="http://schemas.microsoft.com/office/drawing/2014/main" id="{CE476548-6A82-474B-8F18-3389C25D316B}"/>
                    </a:ext>
                  </a:extLst>
                </p:cNvPr>
                <p:cNvSpPr/>
                <p:nvPr/>
              </p:nvSpPr>
              <p:spPr>
                <a:xfrm rot="2966525">
                  <a:off x="7848884" y="2105450"/>
                  <a:ext cx="304614" cy="415518"/>
                </a:xfrm>
                <a:prstGeom prst="diagStripe">
                  <a:avLst>
                    <a:gd name="adj" fmla="val 60021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3" name="Kreuz 132">
                <a:extLst>
                  <a:ext uri="{FF2B5EF4-FFF2-40B4-BE49-F238E27FC236}">
                    <a16:creationId xmlns:a16="http://schemas.microsoft.com/office/drawing/2014/main" id="{112CB1FA-BF0F-4AA9-B7EC-C62E5462D283}"/>
                  </a:ext>
                </a:extLst>
              </p:cNvPr>
              <p:cNvSpPr/>
              <p:nvPr/>
            </p:nvSpPr>
            <p:spPr>
              <a:xfrm>
                <a:off x="7896377" y="2186206"/>
                <a:ext cx="170294" cy="158650"/>
              </a:xfrm>
              <a:prstGeom prst="plus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lussdiagramm: Verzögerung 133">
                <a:extLst>
                  <a:ext uri="{FF2B5EF4-FFF2-40B4-BE49-F238E27FC236}">
                    <a16:creationId xmlns:a16="http://schemas.microsoft.com/office/drawing/2014/main" id="{F2462B10-2B37-432D-94AF-6263B8B46C4D}"/>
                  </a:ext>
                </a:extLst>
              </p:cNvPr>
              <p:cNvSpPr/>
              <p:nvPr/>
            </p:nvSpPr>
            <p:spPr>
              <a:xfrm rot="5400000">
                <a:off x="7709788" y="2292955"/>
                <a:ext cx="565504" cy="321504"/>
              </a:xfrm>
              <a:prstGeom prst="flowChartDelay">
                <a:avLst/>
              </a:prstGeom>
              <a:noFill/>
              <a:ln w="158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0" name="Rechteck 39">
            <a:extLst>
              <a:ext uri="{FF2B5EF4-FFF2-40B4-BE49-F238E27FC236}">
                <a16:creationId xmlns:a16="http://schemas.microsoft.com/office/drawing/2014/main" id="{940505DA-FF27-45D1-B836-07868574770C}"/>
              </a:ext>
            </a:extLst>
          </p:cNvPr>
          <p:cNvSpPr/>
          <p:nvPr/>
        </p:nvSpPr>
        <p:spPr>
          <a:xfrm>
            <a:off x="6209866" y="3050468"/>
            <a:ext cx="2098152" cy="751031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srgbClr val="34406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Ermittlung des aktuellen Teilhabe- und Gesundheitsstatus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2B06E719-B704-4096-8CCB-E28B6196544B}"/>
              </a:ext>
            </a:extLst>
          </p:cNvPr>
          <p:cNvSpPr/>
          <p:nvPr/>
        </p:nvSpPr>
        <p:spPr>
          <a:xfrm>
            <a:off x="6209866" y="4093421"/>
            <a:ext cx="2133883" cy="1670276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EAB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34406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Initiierung von Teilhabeleistungen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34406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Arbeitsmedizinische Untersuchung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34406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Rehabilitationsleistungen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34406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Psychosoziale und sozialrechtliche Beratung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200" i="0" u="none" strike="noStrike" kern="1200" cap="none" spc="0" normalizeH="0" baseline="0" noProof="0" dirty="0">
                <a:ln>
                  <a:noFill/>
                </a:ln>
                <a:solidFill>
                  <a:srgbClr val="34406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Neuroedukation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811432C8-9568-468C-88B3-EAF2AEF747B3}"/>
              </a:ext>
            </a:extLst>
          </p:cNvPr>
          <p:cNvSpPr/>
          <p:nvPr/>
        </p:nvSpPr>
        <p:spPr>
          <a:xfrm>
            <a:off x="4136364" y="4158469"/>
            <a:ext cx="1815436" cy="476667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EAB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34406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Koordination der Teilhabeleistungen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87711991-6699-4405-8C52-DAAED0E5657D}"/>
              </a:ext>
            </a:extLst>
          </p:cNvPr>
          <p:cNvSpPr/>
          <p:nvPr/>
        </p:nvSpPr>
        <p:spPr>
          <a:xfrm>
            <a:off x="4166200" y="4823312"/>
            <a:ext cx="1792852" cy="476667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rgbClr val="EAB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34406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Psychosoziale und sozialrechtliche Beratung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A7BB6F1F-142E-4904-B54C-7385B01DEC82}"/>
              </a:ext>
            </a:extLst>
          </p:cNvPr>
          <p:cNvSpPr/>
          <p:nvPr/>
        </p:nvSpPr>
        <p:spPr>
          <a:xfrm>
            <a:off x="4204770" y="3042432"/>
            <a:ext cx="1689132" cy="550694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 err="1">
                <a:ln>
                  <a:noFill/>
                </a:ln>
                <a:solidFill>
                  <a:srgbClr val="344068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Patient:innen-Navigation</a:t>
            </a:r>
            <a:endParaRPr kumimoji="0" lang="de-DE" sz="1100" b="1" i="0" u="none" strike="noStrike" kern="0" cap="none" spc="0" normalizeH="0" baseline="0" noProof="0" dirty="0">
              <a:ln>
                <a:noFill/>
              </a:ln>
              <a:solidFill>
                <a:srgbClr val="344068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17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>
                <a:solidFill>
                  <a:schemeClr val="bg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Studiendesign</a:t>
            </a:r>
          </a:p>
        </p:txBody>
      </p:sp>
      <p:sp>
        <p:nvSpPr>
          <p:cNvPr id="31" name="Rechteck 30"/>
          <p:cNvSpPr/>
          <p:nvPr/>
        </p:nvSpPr>
        <p:spPr>
          <a:xfrm>
            <a:off x="1097280" y="1844040"/>
            <a:ext cx="4483040" cy="431146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00"/>
              </a:spcAft>
            </a:pPr>
            <a:r>
              <a:rPr lang="de-DE" sz="1400" b="1" spc="-50" dirty="0">
                <a:solidFill>
                  <a:schemeClr val="tx1"/>
                </a:solidFill>
                <a:ea typeface="+mj-ea"/>
                <a:cs typeface="Futura Medium" panose="020B0602020204020303" pitchFamily="34" charset="-79"/>
              </a:rPr>
              <a:t>Studiendesign</a:t>
            </a:r>
            <a:r>
              <a:rPr lang="de-DE" sz="1400" spc="-50" dirty="0">
                <a:solidFill>
                  <a:schemeClr val="tx1"/>
                </a:solidFill>
                <a:ea typeface="+mj-ea"/>
                <a:cs typeface="Futura Medium" panose="020B0602020204020303" pitchFamily="34" charset="-79"/>
              </a:rPr>
              <a:t>: zweiarmige Randomisierte kontrollierte Studie (RCT)</a:t>
            </a:r>
          </a:p>
          <a:p>
            <a:pPr>
              <a:spcAft>
                <a:spcPts val="400"/>
              </a:spcAft>
            </a:pPr>
            <a:r>
              <a:rPr lang="de-DE" sz="1400" b="1" spc="-50" dirty="0">
                <a:solidFill>
                  <a:schemeClr val="tx1"/>
                </a:solidFill>
                <a:ea typeface="+mj-ea"/>
                <a:cs typeface="Futura Medium" panose="020B0602020204020303" pitchFamily="34" charset="-79"/>
              </a:rPr>
              <a:t>Stichprobengröße</a:t>
            </a:r>
            <a:r>
              <a:rPr lang="de-DE" sz="1400" spc="-50" dirty="0">
                <a:solidFill>
                  <a:schemeClr val="tx1"/>
                </a:solidFill>
                <a:ea typeface="+mj-ea"/>
                <a:cs typeface="Futura Medium" panose="020B0602020204020303" pitchFamily="34" charset="-79"/>
              </a:rPr>
              <a:t>: 950 Patienten (= 475 Interventionsgruppe und 475 Kontrollgruppe)</a:t>
            </a:r>
          </a:p>
          <a:p>
            <a:pPr>
              <a:spcAft>
                <a:spcPts val="400"/>
              </a:spcAft>
            </a:pPr>
            <a:r>
              <a:rPr lang="de-DE" sz="1400" b="1" spc="-50" dirty="0">
                <a:solidFill>
                  <a:schemeClr val="tx1"/>
                </a:solidFill>
                <a:ea typeface="+mj-ea"/>
                <a:cs typeface="Futura Medium" panose="020B0602020204020303" pitchFamily="34" charset="-79"/>
              </a:rPr>
              <a:t>Methodik</a:t>
            </a:r>
            <a:r>
              <a:rPr lang="de-DE" sz="1400" spc="-50" dirty="0">
                <a:solidFill>
                  <a:schemeClr val="tx1"/>
                </a:solidFill>
                <a:ea typeface="+mj-ea"/>
                <a:cs typeface="Futura Medium" panose="020B0602020204020303" pitchFamily="34" charset="-79"/>
              </a:rPr>
              <a:t>: Primär- und Routinedatenanalysen, Patientenbefragung, Interviews</a:t>
            </a:r>
          </a:p>
          <a:p>
            <a:pPr>
              <a:spcAft>
                <a:spcPts val="400"/>
              </a:spcAft>
            </a:pPr>
            <a:r>
              <a:rPr lang="de-DE" sz="1400" b="1" spc="-50" dirty="0">
                <a:solidFill>
                  <a:schemeClr val="tx1"/>
                </a:solidFill>
                <a:ea typeface="+mj-ea"/>
                <a:cs typeface="Futura Medium" panose="020B0602020204020303" pitchFamily="34" charset="-79"/>
              </a:rPr>
              <a:t>Primärer Endpunkt</a:t>
            </a:r>
            <a:r>
              <a:rPr lang="de-DE" sz="1400" spc="-50" dirty="0">
                <a:solidFill>
                  <a:schemeClr val="tx1"/>
                </a:solidFill>
                <a:ea typeface="+mj-ea"/>
                <a:cs typeface="Futura Medium" panose="020B0602020204020303" pitchFamily="34" charset="-79"/>
              </a:rPr>
              <a:t>: Anzahl der Arbeitsunfähigkeitstage</a:t>
            </a:r>
          </a:p>
          <a:p>
            <a:pPr>
              <a:spcAft>
                <a:spcPts val="400"/>
              </a:spcAft>
            </a:pPr>
            <a:r>
              <a:rPr lang="de-DE" sz="1400" b="1" spc="-50" dirty="0">
                <a:solidFill>
                  <a:schemeClr val="tx1"/>
                </a:solidFill>
                <a:ea typeface="+mj-ea"/>
                <a:cs typeface="Futura Medium" panose="020B0602020204020303" pitchFamily="34" charset="-79"/>
              </a:rPr>
              <a:t>Sekundäre Endpunkte: </a:t>
            </a:r>
            <a:r>
              <a:rPr lang="de-DE" sz="1400" spc="-50" dirty="0">
                <a:solidFill>
                  <a:schemeClr val="tx1"/>
                </a:solidFill>
                <a:ea typeface="+mj-ea"/>
                <a:cs typeface="Futura Medium" panose="020B0602020204020303" pitchFamily="34" charset="-79"/>
              </a:rPr>
              <a:t>Kosten der AU. Behandlung, Haushalt, Erwerbsminderung, Funktionskapazität, kognitiver Status/affektiver Status/Fatigue, Lebensqualität, Therapieadhärenz, Selbstwirksamkeit, Gesundheitskompetenz, Patientenzufriedenheit</a:t>
            </a:r>
          </a:p>
          <a:p>
            <a:pPr>
              <a:spcAft>
                <a:spcPts val="400"/>
              </a:spcAft>
            </a:pPr>
            <a:r>
              <a:rPr lang="de-DE" sz="1400" b="1" spc="-50" dirty="0">
                <a:solidFill>
                  <a:schemeClr val="tx1"/>
                </a:solidFill>
                <a:ea typeface="+mj-ea"/>
                <a:cs typeface="Futura Medium" panose="020B0602020204020303" pitchFamily="34" charset="-79"/>
              </a:rPr>
              <a:t>Ein- und Ausschlusskriterien: </a:t>
            </a:r>
            <a:r>
              <a:rPr lang="de-DE" sz="1400" spc="-50" dirty="0">
                <a:solidFill>
                  <a:schemeClr val="tx1"/>
                </a:solidFill>
                <a:ea typeface="+mj-ea"/>
                <a:cs typeface="Futura Medium" panose="020B0602020204020303" pitchFamily="34" charset="-79"/>
              </a:rPr>
              <a:t>Finden sich auf der nachfolgenden Folie</a:t>
            </a:r>
          </a:p>
          <a:p>
            <a:pPr>
              <a:spcAft>
                <a:spcPts val="400"/>
              </a:spcAft>
            </a:pPr>
            <a:endParaRPr lang="de-DE" sz="1400" spc="-50" dirty="0">
              <a:solidFill>
                <a:schemeClr val="tx1"/>
              </a:solidFill>
              <a:ea typeface="+mj-ea"/>
              <a:cs typeface="Futura Medium" panose="020B0602020204020303" pitchFamily="34" charset="-79"/>
            </a:endParaRPr>
          </a:p>
        </p:txBody>
      </p:sp>
      <p:grpSp>
        <p:nvGrpSpPr>
          <p:cNvPr id="32" name="Gruppieren 31"/>
          <p:cNvGrpSpPr/>
          <p:nvPr/>
        </p:nvGrpSpPr>
        <p:grpSpPr>
          <a:xfrm>
            <a:off x="5720862" y="1844041"/>
            <a:ext cx="5434818" cy="4350274"/>
            <a:chOff x="3261485" y="1230701"/>
            <a:chExt cx="5760013" cy="3283083"/>
          </a:xfrm>
        </p:grpSpPr>
        <p:sp>
          <p:nvSpPr>
            <p:cNvPr id="33" name="Rechteck 32"/>
            <p:cNvSpPr/>
            <p:nvPr/>
          </p:nvSpPr>
          <p:spPr>
            <a:xfrm>
              <a:off x="3261486" y="1230701"/>
              <a:ext cx="5760012" cy="3283083"/>
            </a:xfrm>
            <a:prstGeom prst="rect">
              <a:avLst/>
            </a:prstGeom>
            <a:solidFill>
              <a:srgbClr val="9FAA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>
                <a:latin typeface="Futura Medium"/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3312257" y="1596098"/>
              <a:ext cx="2655370" cy="557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474541"/>
                  </a:solidFill>
                  <a:cs typeface="Arial" panose="020B0604020202020204" pitchFamily="34" charset="0"/>
                </a:rPr>
                <a:t>Neurolog:innen in Berlin, Brandenburg, Mecklenburg-Vorpommern, Bayern</a:t>
              </a: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6309880" y="1596098"/>
              <a:ext cx="2625965" cy="557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de-DE" sz="1400" dirty="0">
                <a:solidFill>
                  <a:srgbClr val="47454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de-DE" sz="1400" dirty="0">
                  <a:solidFill>
                    <a:srgbClr val="474541"/>
                  </a:solidFill>
                  <a:cs typeface="Arial" panose="020B0604020202020204" pitchFamily="34" charset="0"/>
                </a:rPr>
                <a:t>Mitgliedskassen der GWQ</a:t>
              </a:r>
            </a:p>
            <a:p>
              <a:pPr algn="ctr"/>
              <a:endParaRPr lang="de-DE" sz="1400" dirty="0">
                <a:solidFill>
                  <a:srgbClr val="47454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3261485" y="3047531"/>
              <a:ext cx="5760013" cy="232274"/>
            </a:xfrm>
            <a:prstGeom prst="rect">
              <a:avLst/>
            </a:prstGeom>
            <a:gradFill flip="none" rotWithShape="1">
              <a:gsLst>
                <a:gs pos="0">
                  <a:srgbClr val="818080">
                    <a:tint val="66000"/>
                    <a:satMod val="160000"/>
                  </a:srgbClr>
                </a:gs>
                <a:gs pos="50000">
                  <a:srgbClr val="818080">
                    <a:tint val="44500"/>
                    <a:satMod val="160000"/>
                  </a:srgbClr>
                </a:gs>
                <a:gs pos="100000">
                  <a:srgbClr val="81808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474541"/>
                  </a:solidFill>
                  <a:cs typeface="Arial" panose="020B0604020202020204" pitchFamily="34" charset="0"/>
                </a:rPr>
                <a:t>Endpunktanalyse: Arbeitsunfähigkeitstage</a:t>
              </a: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3261486" y="2305809"/>
              <a:ext cx="5760012" cy="232274"/>
            </a:xfrm>
            <a:prstGeom prst="rect">
              <a:avLst/>
            </a:prstGeom>
            <a:gradFill flip="none" rotWithShape="1">
              <a:gsLst>
                <a:gs pos="0">
                  <a:srgbClr val="818080">
                    <a:tint val="66000"/>
                    <a:satMod val="160000"/>
                  </a:srgbClr>
                </a:gs>
                <a:gs pos="50000">
                  <a:srgbClr val="818080">
                    <a:tint val="44500"/>
                    <a:satMod val="160000"/>
                  </a:srgbClr>
                </a:gs>
                <a:gs pos="100000">
                  <a:srgbClr val="81808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>
                  <a:solidFill>
                    <a:srgbClr val="474541"/>
                  </a:solidFill>
                  <a:cs typeface="Arial" panose="020B0604020202020204" pitchFamily="34" charset="0"/>
                </a:rPr>
                <a:t>Einschluss: 950 MS-Patient:innen (12 Monate)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3261487" y="1231090"/>
              <a:ext cx="5760011" cy="255501"/>
            </a:xfrm>
            <a:prstGeom prst="rect">
              <a:avLst/>
            </a:prstGeom>
            <a:gradFill flip="none" rotWithShape="1">
              <a:gsLst>
                <a:gs pos="0">
                  <a:srgbClr val="818080">
                    <a:tint val="66000"/>
                    <a:satMod val="160000"/>
                  </a:srgbClr>
                </a:gs>
                <a:gs pos="50000">
                  <a:srgbClr val="818080">
                    <a:tint val="44500"/>
                    <a:satMod val="160000"/>
                  </a:srgbClr>
                </a:gs>
                <a:gs pos="100000">
                  <a:srgbClr val="81808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de-DE" sz="1600" spc="-50" dirty="0">
                  <a:ea typeface="+mj-ea"/>
                  <a:cs typeface="Futura Medium" panose="020B0602020204020303" pitchFamily="34" charset="-79"/>
                </a:rPr>
                <a:t>MSnetWork-Programm</a:t>
              </a:r>
            </a:p>
          </p:txBody>
        </p:sp>
        <p:sp>
          <p:nvSpPr>
            <p:cNvPr id="39" name="Pfeil nach unten 38"/>
            <p:cNvSpPr/>
            <p:nvPr/>
          </p:nvSpPr>
          <p:spPr bwMode="auto">
            <a:xfrm>
              <a:off x="6030755" y="1520947"/>
              <a:ext cx="216000" cy="706705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400">
                <a:latin typeface="Futura Medium"/>
                <a:cs typeface="Arial" panose="020B0604020202020204" pitchFamily="34" charset="0"/>
              </a:endParaRPr>
            </a:p>
          </p:txBody>
        </p:sp>
        <p:sp>
          <p:nvSpPr>
            <p:cNvPr id="40" name="Pfeil nach unten 39"/>
            <p:cNvSpPr/>
            <p:nvPr/>
          </p:nvSpPr>
          <p:spPr bwMode="auto">
            <a:xfrm>
              <a:off x="6030257" y="2553076"/>
              <a:ext cx="216000" cy="461867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400">
                <a:latin typeface="Futura Medium"/>
                <a:cs typeface="Arial" panose="020B0604020202020204" pitchFamily="34" charset="0"/>
              </a:endParaRPr>
            </a:p>
          </p:txBody>
        </p:sp>
        <p:sp>
          <p:nvSpPr>
            <p:cNvPr id="41" name="Rechteck 40"/>
            <p:cNvSpPr/>
            <p:nvPr/>
          </p:nvSpPr>
          <p:spPr>
            <a:xfrm>
              <a:off x="6309881" y="2658865"/>
              <a:ext cx="2625965" cy="232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474541"/>
                  </a:solidFill>
                  <a:cs typeface="Arial" panose="020B0604020202020204" pitchFamily="34" charset="0"/>
                </a:rPr>
                <a:t>Intervention (2 Jahre)</a:t>
              </a:r>
            </a:p>
          </p:txBody>
        </p:sp>
        <p:sp>
          <p:nvSpPr>
            <p:cNvPr id="42" name="Pfeil nach unten 41"/>
            <p:cNvSpPr/>
            <p:nvPr/>
          </p:nvSpPr>
          <p:spPr bwMode="auto">
            <a:xfrm>
              <a:off x="6019404" y="3354295"/>
              <a:ext cx="216000" cy="652047"/>
            </a:xfrm>
            <a:prstGeom prst="down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400">
                <a:latin typeface="Futura Medium"/>
                <a:cs typeface="Arial" panose="020B0604020202020204" pitchFamily="34" charset="0"/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3261485" y="4176228"/>
              <a:ext cx="5760012" cy="232274"/>
            </a:xfrm>
            <a:prstGeom prst="rect">
              <a:avLst/>
            </a:prstGeom>
            <a:gradFill flip="none" rotWithShape="1">
              <a:gsLst>
                <a:gs pos="0">
                  <a:srgbClr val="818080">
                    <a:tint val="66000"/>
                    <a:satMod val="160000"/>
                  </a:srgbClr>
                </a:gs>
                <a:gs pos="50000">
                  <a:srgbClr val="818080">
                    <a:tint val="44500"/>
                    <a:satMod val="160000"/>
                  </a:srgbClr>
                </a:gs>
                <a:gs pos="100000">
                  <a:srgbClr val="81808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>
                  <a:solidFill>
                    <a:srgbClr val="474541"/>
                  </a:solidFill>
                  <a:cs typeface="Arial" panose="020B0604020202020204" pitchFamily="34" charset="0"/>
                </a:rPr>
                <a:t>Überführung der </a:t>
              </a:r>
              <a:r>
                <a:rPr lang="de-DE" sz="1400" dirty="0" err="1">
                  <a:solidFill>
                    <a:srgbClr val="474541"/>
                  </a:solidFill>
                  <a:cs typeface="Arial" panose="020B0604020202020204" pitchFamily="34" charset="0"/>
                </a:rPr>
                <a:t>MSNetWork</a:t>
              </a:r>
              <a:r>
                <a:rPr lang="de-DE" sz="1400" dirty="0">
                  <a:solidFill>
                    <a:srgbClr val="474541"/>
                  </a:solidFill>
                  <a:cs typeface="Arial" panose="020B0604020202020204" pitchFamily="34" charset="0"/>
                </a:rPr>
                <a:t>-Leistungen in Regelversorgung</a:t>
              </a:r>
            </a:p>
          </p:txBody>
        </p:sp>
        <p:sp>
          <p:nvSpPr>
            <p:cNvPr id="44" name="Rechteck 43"/>
            <p:cNvSpPr/>
            <p:nvPr/>
          </p:nvSpPr>
          <p:spPr>
            <a:xfrm>
              <a:off x="6309880" y="3405304"/>
              <a:ext cx="2625964" cy="574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de-DE" sz="1400" dirty="0">
                  <a:solidFill>
                    <a:srgbClr val="474541"/>
                  </a:solidFill>
                  <a:cs typeface="Arial" panose="020B0604020202020204" pitchFamily="34" charset="0"/>
                </a:rPr>
                <a:t>Ergebnisbewertung / Evaluation durch Innovationsausschuss</a:t>
              </a:r>
            </a:p>
          </p:txBody>
        </p:sp>
      </p:grpSp>
      <p:sp>
        <p:nvSpPr>
          <p:cNvPr id="45" name="Fußzeilenplatzhalt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MSnetWork</a:t>
            </a:r>
          </a:p>
        </p:txBody>
      </p:sp>
      <p:sp>
        <p:nvSpPr>
          <p:cNvPr id="46" name="Foliennummernplatzhalt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8B5-E206-154A-BC9E-2E82660EA255}" type="slidenum">
              <a:rPr lang="de-DE" smtClean="0"/>
              <a:t>5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5528554-1AF2-B2E9-4A13-3F6596D39243}"/>
              </a:ext>
            </a:extLst>
          </p:cNvPr>
          <p:cNvSpPr/>
          <p:nvPr/>
        </p:nvSpPr>
        <p:spPr>
          <a:xfrm>
            <a:off x="5998687" y="2551111"/>
            <a:ext cx="48321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Auch </a:t>
            </a:r>
            <a:r>
              <a:rPr lang="de-DE" sz="32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BaWue</a:t>
            </a:r>
            <a:r>
              <a:rPr lang="de-DE" sz="3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    alle Kassen!</a:t>
            </a:r>
          </a:p>
        </p:txBody>
      </p:sp>
    </p:spTree>
    <p:extLst>
      <p:ext uri="{BB962C8B-B14F-4D97-AF65-F5344CB8AC3E}">
        <p14:creationId xmlns:p14="http://schemas.microsoft.com/office/powerpoint/2010/main" val="1504647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CED17F-B00E-4D07-B1C3-A3564628E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b="1" dirty="0">
                <a:solidFill>
                  <a:schemeClr val="bg1">
                    <a:lumMod val="50000"/>
                  </a:schemeClr>
                </a:solidFill>
                <a:cs typeface="Futura Medium" panose="020B0602020204020303" pitchFamily="34" charset="-79"/>
              </a:rPr>
              <a:t>Ein- und Ausschlusskriterien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5413A4A-F0F3-45D9-AE74-456AC6F7D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MSnetWork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89099E-3436-43EE-916A-E2D48B2D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8B5-E206-154A-BC9E-2E82660EA255}" type="slidenum">
              <a:rPr lang="de-DE" smtClean="0"/>
              <a:t>6</a:t>
            </a:fld>
            <a:endParaRPr lang="de-DE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0D810964-8E8B-4FA5-81D8-E59C6FA6A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415959"/>
              </p:ext>
            </p:extLst>
          </p:nvPr>
        </p:nvGraphicFramePr>
        <p:xfrm>
          <a:off x="1174375" y="1994157"/>
          <a:ext cx="9377084" cy="397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8542">
                  <a:extLst>
                    <a:ext uri="{9D8B030D-6E8A-4147-A177-3AD203B41FA5}">
                      <a16:colId xmlns:a16="http://schemas.microsoft.com/office/drawing/2014/main" val="1941858088"/>
                    </a:ext>
                  </a:extLst>
                </a:gridCol>
                <a:gridCol w="4688542">
                  <a:extLst>
                    <a:ext uri="{9D8B030D-6E8A-4147-A177-3AD203B41FA5}">
                      <a16:colId xmlns:a16="http://schemas.microsoft.com/office/drawing/2014/main" val="3247373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Einschlusskriterien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Ausschlusskriterien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639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Alle </a:t>
                      </a:r>
                      <a:r>
                        <a:rPr lang="de-DE" sz="1400" dirty="0" err="1"/>
                        <a:t>Patient:innen</a:t>
                      </a:r>
                      <a:r>
                        <a:rPr lang="de-DE" sz="1400" dirty="0"/>
                        <a:t> mit gesicherter Diagnose Multiple Sklerose (ICD G 35)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Vorliegen einer schweren psychischen Störung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(ICD F20-F29, F32.2/F33.2, F32.3/F33.3)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Vorliegen einer ausgeprägte kognitiven Störung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(ICD F00-F09, F10.7)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66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Vorliegen eines Pflegegrades 4 oder 5 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52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Im erwerbsfähigem Alter (18-65 Jahre)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 </a:t>
                      </a:r>
                      <a:r>
                        <a:rPr lang="de-DE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MS-Patient:innen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jünger als 18 und älter als 65 Jahre (nicht im erwerbsfähigen Alter)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435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In Berufstätigkeit (Teil- oder Vollzeit), im Studium oder in Ausbildung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Erwerbsunfähigkeit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84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Die versorgenden Neurolog:innen sind Niedergelassen in den Versorgungsregionen Bayern, Berlin, Brandenburg und Mecklenburg-Vorpommern ansässig.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Versicherte außerhalb der Versorgungsregionen </a:t>
                      </a:r>
                    </a:p>
                    <a:p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200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Versicherte der teilnehmenden Krankenkassen.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Betroffene, die nicht bei den teilnehmenden Krankenkassen versichert sind.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827123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CBDBE4A9-850D-6F42-D6A2-00C1C0ED8880}"/>
              </a:ext>
            </a:extLst>
          </p:cNvPr>
          <p:cNvSpPr/>
          <p:nvPr/>
        </p:nvSpPr>
        <p:spPr>
          <a:xfrm>
            <a:off x="2468310" y="4882824"/>
            <a:ext cx="4616304" cy="11064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Auch </a:t>
            </a:r>
            <a:r>
              <a:rPr lang="de-DE" sz="32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BaWue</a:t>
            </a:r>
            <a:r>
              <a:rPr lang="de-DE" sz="3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    </a:t>
            </a:r>
          </a:p>
          <a:p>
            <a:pPr algn="ctr"/>
            <a:r>
              <a:rPr lang="de-DE" sz="3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alle Kassen!</a:t>
            </a:r>
          </a:p>
        </p:txBody>
      </p:sp>
    </p:spTree>
    <p:extLst>
      <p:ext uri="{BB962C8B-B14F-4D97-AF65-F5344CB8AC3E}">
        <p14:creationId xmlns:p14="http://schemas.microsoft.com/office/powerpoint/2010/main" val="409903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b="1" dirty="0">
                <a:solidFill>
                  <a:schemeClr val="bg1">
                    <a:lumMod val="50000"/>
                  </a:schemeClr>
                </a:solidFill>
                <a:cs typeface="Futura Medium" panose="020B0602020204020303" pitchFamily="34" charset="-79"/>
              </a:rPr>
              <a:t>Vergütung und Umsetzungszeitraum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097280" y="2277889"/>
            <a:ext cx="4229729" cy="2990570"/>
          </a:xfrm>
        </p:spPr>
        <p:txBody>
          <a:bodyPr/>
          <a:lstStyle/>
          <a:p>
            <a:pPr marL="352425" indent="-352425">
              <a:buFont typeface="Wingdings" panose="05000000000000000000" pitchFamily="2" charset="2"/>
              <a:buChar char="§"/>
            </a:pPr>
            <a:r>
              <a:rPr lang="de-DE" dirty="0"/>
              <a:t>Projektspezifische Leistungen laufen über einen Selektivvertrag            gem. § 140a SGB V</a:t>
            </a:r>
          </a:p>
          <a:p>
            <a:pPr marL="352425" indent="-352425">
              <a:buFont typeface="Wingdings" panose="05000000000000000000" pitchFamily="2" charset="2"/>
              <a:buChar char="§"/>
            </a:pPr>
            <a:r>
              <a:rPr lang="de-DE" dirty="0"/>
              <a:t>Abrechnung erfolgt über den BDN</a:t>
            </a:r>
          </a:p>
          <a:p>
            <a:pPr marL="352425" indent="-352425">
              <a:buFont typeface="Wingdings" panose="05000000000000000000" pitchFamily="2" charset="2"/>
              <a:buChar char="§"/>
            </a:pPr>
            <a:r>
              <a:rPr lang="de-DE" dirty="0"/>
              <a:t>Teilnehmermanagement zum             § 140a SGB V erfolgt über den BDN</a:t>
            </a:r>
          </a:p>
          <a:p>
            <a:pPr marL="352425" indent="-352425">
              <a:buFont typeface="Wingdings" panose="05000000000000000000" pitchFamily="2" charset="2"/>
              <a:buChar char="§"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352425" indent="-352425"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MSnetWork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8B5-E206-154A-BC9E-2E82660EA255}" type="slidenum">
              <a:rPr lang="de-DE" smtClean="0"/>
              <a:t>7</a:t>
            </a:fld>
            <a:endParaRPr lang="de-DE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FC546D51-96BE-4FD3-8213-B797F11CCB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8032175"/>
              </p:ext>
            </p:extLst>
          </p:nvPr>
        </p:nvGraphicFramePr>
        <p:xfrm>
          <a:off x="5410899" y="2133600"/>
          <a:ext cx="6370521" cy="2990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1296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1060D8F-76AC-4751-AE84-9268ABB4D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MSnetWork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78E3B7-944F-41CB-89D0-B4071DA81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8B5-E206-154A-BC9E-2E82660EA255}" type="slidenum">
              <a:rPr lang="de-DE" smtClean="0"/>
              <a:t>8</a:t>
            </a:fld>
            <a:endParaRPr lang="de-DE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037A906-743B-407E-90A4-3C2BC822B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306950"/>
              </p:ext>
            </p:extLst>
          </p:nvPr>
        </p:nvGraphicFramePr>
        <p:xfrm>
          <a:off x="199195" y="243102"/>
          <a:ext cx="6442907" cy="5418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5504">
                  <a:extLst>
                    <a:ext uri="{9D8B030D-6E8A-4147-A177-3AD203B41FA5}">
                      <a16:colId xmlns:a16="http://schemas.microsoft.com/office/drawing/2014/main" val="1502607437"/>
                    </a:ext>
                  </a:extLst>
                </a:gridCol>
                <a:gridCol w="1709375">
                  <a:extLst>
                    <a:ext uri="{9D8B030D-6E8A-4147-A177-3AD203B41FA5}">
                      <a16:colId xmlns:a16="http://schemas.microsoft.com/office/drawing/2014/main" val="728911049"/>
                    </a:ext>
                  </a:extLst>
                </a:gridCol>
                <a:gridCol w="1239479">
                  <a:extLst>
                    <a:ext uri="{9D8B030D-6E8A-4147-A177-3AD203B41FA5}">
                      <a16:colId xmlns:a16="http://schemas.microsoft.com/office/drawing/2014/main" val="608015145"/>
                    </a:ext>
                  </a:extLst>
                </a:gridCol>
                <a:gridCol w="1108549">
                  <a:extLst>
                    <a:ext uri="{9D8B030D-6E8A-4147-A177-3AD203B41FA5}">
                      <a16:colId xmlns:a16="http://schemas.microsoft.com/office/drawing/2014/main" val="1556996668"/>
                    </a:ext>
                  </a:extLst>
                </a:gridCol>
              </a:tblGrid>
              <a:tr h="620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Interventionsgruppe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Kontrollgruppe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>
                          <a:effectLst/>
                        </a:rPr>
                        <a:t>Zeitaufwand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93676"/>
                  </a:ext>
                </a:extLst>
              </a:tr>
              <a:tr h="43157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2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Basisleistungen inkl. digitale Dokumentation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extLst>
                  <a:ext uri="{0D108BD9-81ED-4DB2-BD59-A6C34878D82A}">
                    <a16:rowId xmlns:a16="http://schemas.microsoft.com/office/drawing/2014/main" val="4087243677"/>
                  </a:ext>
                </a:extLst>
              </a:tr>
              <a:tr h="229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solidFill>
                            <a:schemeClr val="tx1"/>
                          </a:solidFill>
                          <a:effectLst/>
                        </a:rPr>
                        <a:t>Einschreibung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 dirty="0">
                          <a:effectLst/>
                        </a:rPr>
                        <a:t>1x 25 €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>
                          <a:effectLst/>
                        </a:rPr>
                        <a:t>1x 25 €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 dirty="0">
                          <a:effectLst/>
                        </a:rPr>
                        <a:t>Max. 20 min.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extLst>
                  <a:ext uri="{0D108BD9-81ED-4DB2-BD59-A6C34878D82A}">
                    <a16:rowId xmlns:a16="http://schemas.microsoft.com/office/drawing/2014/main" val="2290333016"/>
                  </a:ext>
                </a:extLst>
              </a:tr>
              <a:tr h="554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solidFill>
                            <a:schemeClr val="tx1"/>
                          </a:solidFill>
                          <a:effectLst/>
                        </a:rPr>
                        <a:t>Assessments (halbjährig):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</a:rPr>
                        <a:t>EDSS, SDMT,25-Fuß-Test, 9-Hole-Peg-Test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 dirty="0">
                          <a:effectLst/>
                        </a:rPr>
                        <a:t>5x 45 €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 dirty="0">
                          <a:effectLst/>
                        </a:rPr>
                        <a:t>5x 45 €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>
                          <a:effectLst/>
                        </a:rPr>
                        <a:t>27 min.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extLst>
                  <a:ext uri="{0D108BD9-81ED-4DB2-BD59-A6C34878D82A}">
                    <a16:rowId xmlns:a16="http://schemas.microsoft.com/office/drawing/2014/main" val="2796241688"/>
                  </a:ext>
                </a:extLst>
              </a:tr>
              <a:tr h="229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solidFill>
                            <a:schemeClr val="tx1"/>
                          </a:solidFill>
                          <a:effectLst/>
                        </a:rPr>
                        <a:t>Quartalskonsultation </a:t>
                      </a: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</a:rPr>
                        <a:t>zum Partizipationsstatus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 dirty="0">
                          <a:effectLst/>
                        </a:rPr>
                        <a:t>8x 40 €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>
                          <a:effectLst/>
                        </a:rPr>
                        <a:t>4x 40 €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>
                          <a:effectLst/>
                        </a:rPr>
                        <a:t>24 min.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extLst>
                  <a:ext uri="{0D108BD9-81ED-4DB2-BD59-A6C34878D82A}">
                    <a16:rowId xmlns:a16="http://schemas.microsoft.com/office/drawing/2014/main" val="1989112738"/>
                  </a:ext>
                </a:extLst>
              </a:tr>
              <a:tr h="229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solidFill>
                            <a:schemeClr val="tx1"/>
                          </a:solidFill>
                          <a:effectLst/>
                        </a:rPr>
                        <a:t>Koordination von Teilhabeleistungen </a:t>
                      </a: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</a:rPr>
                        <a:t>(MFA)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 dirty="0">
                          <a:effectLst/>
                        </a:rPr>
                        <a:t>8x 25 €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 dirty="0">
                          <a:effectLst/>
                        </a:rPr>
                        <a:t>4x25 €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 dirty="0">
                          <a:effectLst/>
                        </a:rPr>
                        <a:t>Max. 20 min.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extLst>
                  <a:ext uri="{0D108BD9-81ED-4DB2-BD59-A6C34878D82A}">
                    <a16:rowId xmlns:a16="http://schemas.microsoft.com/office/drawing/2014/main" val="2856817085"/>
                  </a:ext>
                </a:extLst>
              </a:tr>
              <a:tr h="229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solidFill>
                            <a:schemeClr val="tx1"/>
                          </a:solidFill>
                          <a:effectLst/>
                        </a:rPr>
                        <a:t>Max. Abrechnung für Basisleistungen:</a:t>
                      </a:r>
                      <a:endParaRPr lang="de-DE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50" b="1" u="sng" dirty="0">
                          <a:effectLst/>
                        </a:rPr>
                        <a:t>770 €</a:t>
                      </a:r>
                      <a:endParaRPr lang="de-DE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50" b="1" u="sng" dirty="0">
                          <a:effectLst/>
                        </a:rPr>
                        <a:t>510 €</a:t>
                      </a:r>
                      <a:endParaRPr lang="de-DE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extLst>
                  <a:ext uri="{0D108BD9-81ED-4DB2-BD59-A6C34878D82A}">
                    <a16:rowId xmlns:a16="http://schemas.microsoft.com/office/drawing/2014/main" val="2961667113"/>
                  </a:ext>
                </a:extLst>
              </a:tr>
              <a:tr h="383564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Weitere Leistungen nach Bedarf anwendbar: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 dirty="0">
                          <a:effectLst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 dirty="0">
                          <a:effectLst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 dirty="0">
                          <a:effectLst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412850"/>
                  </a:ext>
                </a:extLst>
              </a:tr>
              <a:tr h="599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solidFill>
                            <a:schemeClr val="tx1"/>
                          </a:solidFill>
                          <a:effectLst/>
                        </a:rPr>
                        <a:t>Telekonsiliarische Fall- und Befundbesprechung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</a:rPr>
                        <a:t>mit einem weiteren Behandler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 dirty="0">
                          <a:effectLst/>
                        </a:rPr>
                        <a:t>bis zu 6x á 30 €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 dirty="0">
                          <a:effectLst/>
                        </a:rPr>
                        <a:t>bis zu 3x á 30 €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>
                          <a:effectLst/>
                        </a:rPr>
                        <a:t>18 min. 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extLst>
                  <a:ext uri="{0D108BD9-81ED-4DB2-BD59-A6C34878D82A}">
                    <a16:rowId xmlns:a16="http://schemas.microsoft.com/office/drawing/2014/main" val="4217520286"/>
                  </a:ext>
                </a:extLst>
              </a:tr>
              <a:tr h="757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solidFill>
                            <a:schemeClr val="tx1"/>
                          </a:solidFill>
                          <a:effectLst/>
                        </a:rPr>
                        <a:t>Fallkonferenz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</a:rPr>
                        <a:t>für Komplexfälle oder zur Abwendung einer akuten Erwerbsminderung/-unfähigkeit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 dirty="0">
                          <a:effectLst/>
                        </a:rPr>
                        <a:t>Bis zu 2x á 60 €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 dirty="0">
                          <a:effectLst/>
                        </a:rPr>
                        <a:t>bis zu 1x á 30 €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>
                          <a:effectLst/>
                        </a:rPr>
                        <a:t>36 min. 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extLst>
                  <a:ext uri="{0D108BD9-81ED-4DB2-BD59-A6C34878D82A}">
                    <a16:rowId xmlns:a16="http://schemas.microsoft.com/office/drawing/2014/main" val="3701402791"/>
                  </a:ext>
                </a:extLst>
              </a:tr>
              <a:tr h="599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solidFill>
                            <a:schemeClr val="tx1"/>
                          </a:solidFill>
                          <a:effectLst/>
                        </a:rPr>
                        <a:t>Psychosoziale und sozialrechtliche Beratung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</a:rPr>
                        <a:t>durch geschulte MFA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 dirty="0">
                          <a:effectLst/>
                        </a:rPr>
                        <a:t>1x 75 €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 dirty="0">
                          <a:effectLst/>
                        </a:rPr>
                        <a:t>1x 75 €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 dirty="0">
                          <a:effectLst/>
                        </a:rPr>
                        <a:t>60 min. 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extLst>
                  <a:ext uri="{0D108BD9-81ED-4DB2-BD59-A6C34878D82A}">
                    <a16:rowId xmlns:a16="http://schemas.microsoft.com/office/drawing/2014/main" val="1814738917"/>
                  </a:ext>
                </a:extLst>
              </a:tr>
              <a:tr h="554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solidFill>
                            <a:schemeClr val="tx1"/>
                          </a:solidFill>
                          <a:effectLst/>
                        </a:rPr>
                        <a:t>Gruppentherapeutische Neuroedukation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900" b="0" dirty="0">
                          <a:solidFill>
                            <a:schemeClr val="tx1"/>
                          </a:solidFill>
                          <a:effectLst/>
                        </a:rPr>
                        <a:t>durch geschulte </a:t>
                      </a:r>
                      <a:r>
                        <a:rPr lang="de-DE" sz="900" b="0" dirty="0" err="1">
                          <a:solidFill>
                            <a:schemeClr val="tx1"/>
                          </a:solidFill>
                          <a:effectLst/>
                        </a:rPr>
                        <a:t>Neurolog:innen</a:t>
                      </a:r>
                      <a:endParaRPr lang="de-DE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 dirty="0">
                          <a:effectLst/>
                        </a:rPr>
                        <a:t>260 € pro Sitzung mit 5-8 </a:t>
                      </a:r>
                      <a:r>
                        <a:rPr lang="de-DE" sz="1000" dirty="0" err="1">
                          <a:effectLst/>
                        </a:rPr>
                        <a:t>Teilnehmer:innen</a:t>
                      </a:r>
                      <a:r>
                        <a:rPr lang="de-DE" sz="1000" dirty="0">
                          <a:effectLst/>
                        </a:rPr>
                        <a:t> (maximal 7 Sitzungen)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 dirty="0">
                          <a:effectLst/>
                        </a:rPr>
                        <a:t>260 € pro Sitzung mit 5-8 </a:t>
                      </a:r>
                      <a:r>
                        <a:rPr lang="de-DE" sz="1000" dirty="0" err="1">
                          <a:effectLst/>
                        </a:rPr>
                        <a:t>Teilnehmer:innen</a:t>
                      </a:r>
                      <a:r>
                        <a:rPr lang="de-DE" sz="1000" dirty="0">
                          <a:effectLst/>
                        </a:rPr>
                        <a:t> (maximal 7 Sitzungen)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000" dirty="0">
                          <a:effectLst/>
                        </a:rPr>
                        <a:t>90 – 105 min. 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32" marR="17532" marT="0" marB="0"/>
                </a:tc>
                <a:extLst>
                  <a:ext uri="{0D108BD9-81ED-4DB2-BD59-A6C34878D82A}">
                    <a16:rowId xmlns:a16="http://schemas.microsoft.com/office/drawing/2014/main" val="539926348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E222FC8B-0363-4BED-8A35-FAF3B580AD65}"/>
              </a:ext>
            </a:extLst>
          </p:cNvPr>
          <p:cNvSpPr/>
          <p:nvPr/>
        </p:nvSpPr>
        <p:spPr>
          <a:xfrm>
            <a:off x="6769100" y="2578100"/>
            <a:ext cx="4059181" cy="43136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5E2E58D-F732-478B-8A97-BBE26F228E65}"/>
              </a:ext>
            </a:extLst>
          </p:cNvPr>
          <p:cNvGrpSpPr/>
          <p:nvPr/>
        </p:nvGrpSpPr>
        <p:grpSpPr>
          <a:xfrm>
            <a:off x="6922410" y="2222069"/>
            <a:ext cx="4773379" cy="2794341"/>
            <a:chOff x="-214639" y="584050"/>
            <a:chExt cx="4773379" cy="2794341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922C2901-786E-4E3D-9FAC-F1030F369107}"/>
                </a:ext>
              </a:extLst>
            </p:cNvPr>
            <p:cNvSpPr/>
            <p:nvPr/>
          </p:nvSpPr>
          <p:spPr>
            <a:xfrm>
              <a:off x="-214639" y="584050"/>
              <a:ext cx="4773379" cy="2794341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A1C5C967-FAB1-4811-A4DA-0268554A0789}"/>
                </a:ext>
              </a:extLst>
            </p:cNvPr>
            <p:cNvSpPr txBox="1"/>
            <p:nvPr/>
          </p:nvSpPr>
          <p:spPr>
            <a:xfrm>
              <a:off x="-214639" y="584050"/>
              <a:ext cx="4773379" cy="2794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de-DE" sz="1200" b="0" i="0" kern="1200" baseline="0" dirty="0"/>
                <a:t>Bei diesen neuen Versorgungsleistungen handelt es sich um </a:t>
              </a:r>
              <a:r>
                <a:rPr lang="de-DE" sz="1200" b="1" i="0" kern="1200" baseline="0" dirty="0"/>
                <a:t>extrabudgetäre Versorgungsleistungen</a:t>
              </a:r>
              <a:r>
                <a:rPr lang="de-DE" sz="1200" b="0" i="0" kern="1200" baseline="0" dirty="0"/>
                <a:t>, die aus </a:t>
              </a:r>
              <a:r>
                <a:rPr lang="de-DE" sz="1200" b="1" i="0" kern="1200" baseline="0" dirty="0"/>
                <a:t>Mitteln des Innovationsfonds </a:t>
              </a:r>
              <a:r>
                <a:rPr lang="de-DE" sz="1200" b="0" i="0" kern="1200" baseline="0" dirty="0"/>
                <a:t>beim Gemeinsamen Bundesausschuss (G-BA) finanziert und im Rahmen der Projektlaufzeit evaluiert werden. 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endParaRPr lang="de-DE" sz="1200" b="0" i="0" kern="1200" baseline="0" dirty="0"/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de-DE" sz="1200" b="0" i="0" kern="1200" baseline="0" dirty="0"/>
                <a:t>Die Abrechnung und Dokumentation erfolgt auf der Basis einer </a:t>
              </a:r>
              <a:r>
                <a:rPr lang="de-DE" sz="1200" b="1" i="0" kern="1200" baseline="0" dirty="0"/>
                <a:t>webbasierten digitalen Patientenakte</a:t>
              </a:r>
              <a:r>
                <a:rPr lang="de-DE" sz="1200" b="0" i="0" kern="1200" baseline="0" dirty="0"/>
                <a:t>.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endParaRPr lang="de-DE" sz="1200" b="0" i="0" kern="1200" baseline="0" dirty="0"/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de-DE" sz="1200" b="0" i="0" kern="1200" baseline="0" dirty="0"/>
                <a:t>Eine </a:t>
              </a:r>
              <a:r>
                <a:rPr lang="de-DE" sz="1200" b="1" i="0" kern="1200" baseline="0" dirty="0"/>
                <a:t>Berechnung der Vergütung erfolgt über das System</a:t>
              </a:r>
              <a:r>
                <a:rPr lang="de-DE" sz="1200" b="0" i="0" kern="1200" baseline="0" dirty="0"/>
                <a:t> und wird an den BDN weitergeleitet</a:t>
              </a:r>
              <a:r>
                <a:rPr lang="de-DE" sz="1100" b="0" i="0" kern="1200" baseline="0" dirty="0"/>
                <a:t>. </a:t>
              </a:r>
              <a:endParaRPr lang="de-DE" sz="1100" kern="1200" dirty="0"/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16CFB339-26C5-4E0F-BFAA-A8957BBBD2A4}"/>
              </a:ext>
            </a:extLst>
          </p:cNvPr>
          <p:cNvSpPr txBox="1"/>
          <p:nvPr/>
        </p:nvSpPr>
        <p:spPr>
          <a:xfrm>
            <a:off x="6922410" y="1308100"/>
            <a:ext cx="477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bg1">
                    <a:lumMod val="50000"/>
                  </a:schemeClr>
                </a:solidFill>
                <a:cs typeface="Futura Medium" panose="020B0602020204020303" pitchFamily="34" charset="-79"/>
              </a:rPr>
              <a:t>Überblick: Vergütung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933378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6ABF09B-6CD5-4279-9539-6BAF5745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MSnetWork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981433-E24B-4102-88CE-E272A5BE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C8B5-E206-154A-BC9E-2E82660EA255}" type="slidenum">
              <a:rPr lang="de-DE" smtClean="0"/>
              <a:t>9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18647CF-54CD-4D4E-88F2-FCA323C4C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5654566" cy="633782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26866A0-D400-4381-9AF1-7FF56DD616D1}"/>
              </a:ext>
            </a:extLst>
          </p:cNvPr>
          <p:cNvSpPr txBox="1"/>
          <p:nvPr/>
        </p:nvSpPr>
        <p:spPr>
          <a:xfrm>
            <a:off x="5860942" y="267403"/>
            <a:ext cx="6098058" cy="4852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de-DE" sz="2000" b="1" spc="75" dirty="0">
                <a:solidFill>
                  <a:srgbClr val="5A5A5A"/>
                </a:solidFill>
                <a:effectLst/>
                <a:latin typeface="Calibri" panose="020F0502020204030204" pitchFamily="34" charset="0"/>
                <a:ea typeface="Yu Mincho" panose="020B0400000000000000" pitchFamily="18" charset="-128"/>
                <a:cs typeface="Calibri" panose="020F0502020204030204" pitchFamily="34" charset="0"/>
              </a:rPr>
              <a:t>Versorgungsforschung für mehr berufliche Teilhabe von Patientinnen und Patienten mit MS</a:t>
            </a:r>
          </a:p>
          <a:p>
            <a:pPr>
              <a:spcAft>
                <a:spcPts val="800"/>
              </a:spcAft>
            </a:pPr>
            <a:endParaRPr lang="de-DE" sz="2000" b="1" spc="75" dirty="0">
              <a:solidFill>
                <a:srgbClr val="5A5A5A"/>
              </a:solidFill>
              <a:latin typeface="Calibri" panose="020F0502020204030204" pitchFamily="34" charset="0"/>
              <a:ea typeface="Yu Mincho" panose="020B0400000000000000" pitchFamily="18" charset="-128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de-DE" sz="1600" spc="75" dirty="0">
                <a:solidFill>
                  <a:srgbClr val="5A5A5A"/>
                </a:solidFill>
                <a:effectLst/>
                <a:latin typeface="Calibri" panose="020F0502020204030204" pitchFamily="34" charset="0"/>
                <a:ea typeface="Yu Mincho" panose="020B0400000000000000" pitchFamily="18" charset="-128"/>
                <a:cs typeface="Calibri" panose="020F0502020204030204" pitchFamily="34" charset="0"/>
              </a:rPr>
              <a:t>Weitere Informationen zu den Versorgungsleistungen und den Teilnahmeunterlagen erhalten Sie unter: </a:t>
            </a:r>
          </a:p>
          <a:p>
            <a:pPr>
              <a:spcAft>
                <a:spcPts val="800"/>
              </a:spcAft>
            </a:pPr>
            <a:r>
              <a:rPr lang="de-DE" sz="1600" b="1" u="sng" spc="75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Yu Mincho" panose="020B0400000000000000" pitchFamily="18" charset="-128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https://www.msnetwork.info/</a:t>
            </a:r>
            <a:endParaRPr lang="de-DE" sz="1600" b="1" u="sng" spc="75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Yu Mincho" panose="020B0400000000000000" pitchFamily="18" charset="-128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endParaRPr lang="de-DE" sz="1600" b="1" u="sng" spc="75" dirty="0">
              <a:solidFill>
                <a:srgbClr val="5A5A5A"/>
              </a:solidFill>
              <a:latin typeface="Calibri" panose="020F0502020204030204" pitchFamily="34" charset="0"/>
              <a:ea typeface="Yu Mincho" panose="020B0400000000000000" pitchFamily="18" charset="-128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endParaRPr lang="de-DE" sz="1600" b="1" u="sng" spc="75" dirty="0">
              <a:solidFill>
                <a:srgbClr val="5A5A5A"/>
              </a:solidFill>
              <a:latin typeface="Calibri" panose="020F0502020204030204" pitchFamily="34" charset="0"/>
              <a:ea typeface="Yu Mincho" panose="020B0400000000000000" pitchFamily="18" charset="-128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de-DE" sz="1600" spc="75" dirty="0">
                <a:solidFill>
                  <a:srgbClr val="5A5A5A"/>
                </a:solidFill>
                <a:latin typeface="Calibri" panose="020F0502020204030204" pitchFamily="34" charset="0"/>
                <a:ea typeface="Yu Mincho" panose="020B0400000000000000" pitchFamily="18" charset="-128"/>
                <a:cs typeface="Calibri" panose="020F0502020204030204" pitchFamily="34" charset="0"/>
              </a:rPr>
              <a:t>Oder nehmen Sie persönlichen Kontakt auf mit uns auf:</a:t>
            </a:r>
          </a:p>
          <a:p>
            <a:pPr>
              <a:spcAft>
                <a:spcPts val="800"/>
              </a:spcAft>
            </a:pPr>
            <a:r>
              <a:rPr lang="de-DE" sz="1600" b="1" spc="75" dirty="0">
                <a:solidFill>
                  <a:srgbClr val="5A5A5A"/>
                </a:solidFill>
                <a:latin typeface="Calibri" panose="020F0502020204030204" pitchFamily="34" charset="0"/>
                <a:ea typeface="Yu Mincho" panose="020B0400000000000000" pitchFamily="18" charset="-128"/>
                <a:cs typeface="Calibri" panose="020F0502020204030204" pitchFamily="34" charset="0"/>
              </a:rPr>
              <a:t>Berufsverband Deutscher Neurologen e.V.:</a:t>
            </a:r>
          </a:p>
          <a:p>
            <a:pPr>
              <a:spcAft>
                <a:spcPts val="800"/>
              </a:spcAft>
            </a:pPr>
            <a:r>
              <a:rPr lang="de-DE" sz="1600" u="sng" spc="75" dirty="0">
                <a:solidFill>
                  <a:srgbClr val="5A5A5A"/>
                </a:solidFill>
                <a:latin typeface="Calibri" panose="020F0502020204030204" pitchFamily="34" charset="0"/>
                <a:ea typeface="Yu Mincho" panose="020B0400000000000000" pitchFamily="18" charset="-128"/>
                <a:cs typeface="Calibri" panose="020F0502020204030204" pitchFamily="34" charset="0"/>
              </a:rPr>
              <a:t>Ansprechpartnerin: </a:t>
            </a:r>
          </a:p>
          <a:p>
            <a:pPr>
              <a:spcAft>
                <a:spcPts val="800"/>
              </a:spcAft>
            </a:pPr>
            <a:r>
              <a:rPr lang="de-DE" sz="1600" spc="75" dirty="0">
                <a:solidFill>
                  <a:srgbClr val="5A5A5A"/>
                </a:solidFill>
                <a:latin typeface="Calibri" panose="020F0502020204030204" pitchFamily="34" charset="0"/>
                <a:ea typeface="Yu Mincho" panose="020B0400000000000000" pitchFamily="18" charset="-128"/>
                <a:cs typeface="Calibri" panose="020F0502020204030204" pitchFamily="34" charset="0"/>
              </a:rPr>
              <a:t>Charlotte Müller </a:t>
            </a:r>
          </a:p>
          <a:p>
            <a:pPr>
              <a:spcAft>
                <a:spcPts val="800"/>
              </a:spcAft>
            </a:pPr>
            <a:r>
              <a:rPr lang="de-DE" sz="1600" spc="75" dirty="0">
                <a:solidFill>
                  <a:srgbClr val="5A5A5A"/>
                </a:solidFill>
                <a:latin typeface="Calibri" panose="020F0502020204030204" pitchFamily="34" charset="0"/>
                <a:ea typeface="Yu Mincho" panose="020B0400000000000000" pitchFamily="18" charset="-128"/>
                <a:cs typeface="Calibri" panose="020F0502020204030204" pitchFamily="34" charset="0"/>
              </a:rPr>
              <a:t>Tel.: 030 94878312 </a:t>
            </a:r>
          </a:p>
          <a:p>
            <a:pPr>
              <a:spcAft>
                <a:spcPts val="800"/>
              </a:spcAft>
            </a:pPr>
            <a:r>
              <a:rPr lang="de-DE" sz="1600" spc="75" dirty="0">
                <a:solidFill>
                  <a:srgbClr val="5A5A5A"/>
                </a:solidFill>
                <a:latin typeface="Calibri" panose="020F0502020204030204" pitchFamily="34" charset="0"/>
                <a:ea typeface="Yu Mincho" panose="020B0400000000000000" pitchFamily="18" charset="-128"/>
                <a:cs typeface="Calibri" panose="020F0502020204030204" pitchFamily="34" charset="0"/>
              </a:rPr>
              <a:t>E-Mail: kontakt@msnetwork.info</a:t>
            </a:r>
            <a:endParaRPr lang="de-DE" sz="1600" b="1" u="sng" spc="75" dirty="0">
              <a:solidFill>
                <a:srgbClr val="5A5A5A"/>
              </a:solidFill>
              <a:effectLst/>
              <a:latin typeface="Calibri" panose="020F0502020204030204" pitchFamily="34" charset="0"/>
              <a:ea typeface="Yu Mincho" panose="020B0400000000000000" pitchFamily="18" charset="-128"/>
              <a:cs typeface="Calibri" panose="020F0502020204030204" pitchFamily="34" charset="0"/>
            </a:endParaRPr>
          </a:p>
        </p:txBody>
      </p:sp>
      <p:pic>
        <p:nvPicPr>
          <p:cNvPr id="45" name="Grafik 44" descr="cid:4d647eba-6259-4d85-9561-70ce0231234f@hnsdesk.local">
            <a:extLst>
              <a:ext uri="{FF2B5EF4-FFF2-40B4-BE49-F238E27FC236}">
                <a16:creationId xmlns:a16="http://schemas.microsoft.com/office/drawing/2014/main" id="{4C5DB93D-26CB-4B4B-9292-278566E00C8F}"/>
              </a:ext>
            </a:extLst>
          </p:cNvPr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483" y="5343287"/>
            <a:ext cx="1816517" cy="7697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9919EDA-183B-D35D-2C1C-6107CD51A8AB}"/>
              </a:ext>
            </a:extLst>
          </p:cNvPr>
          <p:cNvSpPr/>
          <p:nvPr/>
        </p:nvSpPr>
        <p:spPr>
          <a:xfrm>
            <a:off x="5833189" y="3659099"/>
            <a:ext cx="4723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Frau </a:t>
            </a:r>
            <a:r>
              <a:rPr lang="de-DE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Prodanovic</a:t>
            </a:r>
            <a:endParaRPr lang="de-DE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3106251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Benutzerdefiniert 2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9FAAC0"/>
      </a:accent1>
      <a:accent2>
        <a:srgbClr val="344068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BSO999929 xmlns="http://www.datev.de/BSOffice/999929">b5b1d3b2-abbd-4821-a7d2-7c71c2a8605a</BSO999929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4320B47E2AE74C98ED86F38542FA40" ma:contentTypeVersion="12" ma:contentTypeDescription="Ein neues Dokument erstellen." ma:contentTypeScope="" ma:versionID="80cb0940f79a315ef8e141b78a24412d">
  <xsd:schema xmlns:xsd="http://www.w3.org/2001/XMLSchema" xmlns:xs="http://www.w3.org/2001/XMLSchema" xmlns:p="http://schemas.microsoft.com/office/2006/metadata/properties" xmlns:ns3="7a183350-abfd-4859-a878-3cefb90d9835" xmlns:ns4="86c0f6b5-aa36-403d-b8ff-1e779df4bcad" targetNamespace="http://schemas.microsoft.com/office/2006/metadata/properties" ma:root="true" ma:fieldsID="fcc76fd5ba6d84bc468f3a098dad9f82" ns3:_="" ns4:_="">
    <xsd:import namespace="7a183350-abfd-4859-a878-3cefb90d9835"/>
    <xsd:import namespace="86c0f6b5-aa36-403d-b8ff-1e779df4bc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83350-abfd-4859-a878-3cefb90d98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0f6b5-aa36-403d-b8ff-1e779df4bca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6185E8-11B6-4FC4-9BE6-5A69FBE7D487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86c0f6b5-aa36-403d-b8ff-1e779df4bcad"/>
    <ds:schemaRef ds:uri="7a183350-abfd-4859-a878-3cefb90d983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73E8305-25EC-4698-83C8-10433CFF35F9}">
  <ds:schemaRefs>
    <ds:schemaRef ds:uri="http://www.datev.de/BSOffice/999929"/>
  </ds:schemaRefs>
</ds:datastoreItem>
</file>

<file path=customXml/itemProps3.xml><?xml version="1.0" encoding="utf-8"?>
<ds:datastoreItem xmlns:ds="http://schemas.openxmlformats.org/officeDocument/2006/customXml" ds:itemID="{F71B8291-4D6F-4A00-9F82-5172CCF3C0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183350-abfd-4859-a878-3cefb90d9835"/>
    <ds:schemaRef ds:uri="86c0f6b5-aa36-403d-b8ff-1e779df4bc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9029DD3-9438-416D-987F-15660EC0B6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1513</Words>
  <Application>Microsoft Office PowerPoint</Application>
  <PresentationFormat>Breitbild</PresentationFormat>
  <Paragraphs>275</Paragraphs>
  <Slides>11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Futura Medium</vt:lpstr>
      <vt:lpstr>Wingdings</vt:lpstr>
      <vt:lpstr>Rückblick</vt:lpstr>
      <vt:lpstr>Netzwerk zur Stärkung der Teilhabe von chronisch Kranken am Beispiel von Multipler Sklerose</vt:lpstr>
      <vt:lpstr>Innovationsfondsprojekt: MSnetWork</vt:lpstr>
      <vt:lpstr>Hintergrund</vt:lpstr>
      <vt:lpstr>PowerPoint-Präsentation</vt:lpstr>
      <vt:lpstr>Studiendesign</vt:lpstr>
      <vt:lpstr>Ein- und Ausschlusskriterien</vt:lpstr>
      <vt:lpstr>Vergütung und Umsetzungszeitraum</vt:lpstr>
      <vt:lpstr>PowerPoint-Präsentation</vt:lpstr>
      <vt:lpstr>PowerPoint-Präsentation</vt:lpstr>
      <vt:lpstr>Projektpartner</vt:lpstr>
      <vt:lpstr>Kontaktdaten Landessprecher:innen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Becker</dc:creator>
  <cp:lastModifiedBy>Wolfgang Freund</cp:lastModifiedBy>
  <cp:revision>32</cp:revision>
  <dcterms:created xsi:type="dcterms:W3CDTF">2021-02-26T12:54:45Z</dcterms:created>
  <dcterms:modified xsi:type="dcterms:W3CDTF">2022-06-27T08:49:27Z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0x010100484320B47E2AE74C98ED86F38542FA40</vt:lpwstr>
  </property>
</Properties>
</file>